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8" r:id="rId5"/>
    <p:sldMasterId id="2147483673" r:id="rId6"/>
    <p:sldMasterId id="2147483696" r:id="rId7"/>
  </p:sldMasterIdLst>
  <p:notesMasterIdLst>
    <p:notesMasterId r:id="rId49"/>
  </p:notesMasterIdLst>
  <p:sldIdLst>
    <p:sldId id="257" r:id="rId8"/>
    <p:sldId id="258" r:id="rId9"/>
    <p:sldId id="268" r:id="rId10"/>
    <p:sldId id="269" r:id="rId11"/>
    <p:sldId id="259" r:id="rId12"/>
    <p:sldId id="260" r:id="rId13"/>
    <p:sldId id="262" r:id="rId14"/>
    <p:sldId id="261" r:id="rId15"/>
    <p:sldId id="263" r:id="rId16"/>
    <p:sldId id="264" r:id="rId17"/>
    <p:sldId id="265" r:id="rId18"/>
    <p:sldId id="266" r:id="rId19"/>
    <p:sldId id="271" r:id="rId20"/>
    <p:sldId id="270" r:id="rId21"/>
    <p:sldId id="272" r:id="rId22"/>
    <p:sldId id="280" r:id="rId23"/>
    <p:sldId id="273" r:id="rId24"/>
    <p:sldId id="288" r:id="rId25"/>
    <p:sldId id="274" r:id="rId26"/>
    <p:sldId id="275" r:id="rId27"/>
    <p:sldId id="276" r:id="rId28"/>
    <p:sldId id="277" r:id="rId29"/>
    <p:sldId id="278" r:id="rId30"/>
    <p:sldId id="279" r:id="rId31"/>
    <p:sldId id="281" r:id="rId32"/>
    <p:sldId id="282" r:id="rId33"/>
    <p:sldId id="283" r:id="rId34"/>
    <p:sldId id="284" r:id="rId35"/>
    <p:sldId id="285" r:id="rId36"/>
    <p:sldId id="286" r:id="rId37"/>
    <p:sldId id="287" r:id="rId38"/>
    <p:sldId id="293" r:id="rId39"/>
    <p:sldId id="290" r:id="rId40"/>
    <p:sldId id="289" r:id="rId41"/>
    <p:sldId id="291" r:id="rId42"/>
    <p:sldId id="292" r:id="rId43"/>
    <p:sldId id="294" r:id="rId44"/>
    <p:sldId id="295" r:id="rId45"/>
    <p:sldId id="296" r:id="rId46"/>
    <p:sldId id="298" r:id="rId47"/>
    <p:sldId id="297" r:id="rId4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90" d="100"/>
          <a:sy n="90" d="100"/>
        </p:scale>
        <p:origin x="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B7FF9-4F0E-43A1-B873-A63A1E4038B9}" type="datetimeFigureOut">
              <a:rPr lang="de-AT" smtClean="0"/>
              <a:t>22.11.2017</a:t>
            </a:fld>
            <a:endParaRPr lang="de-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8114E-F7B4-4A4B-B4B1-CC1C801DADA9}" type="slidenum">
              <a:rPr lang="de-AT" smtClean="0"/>
              <a:t>‹#›</a:t>
            </a:fld>
            <a:endParaRPr lang="de-AT"/>
          </a:p>
        </p:txBody>
      </p:sp>
    </p:spTree>
    <p:extLst>
      <p:ext uri="{BB962C8B-B14F-4D97-AF65-F5344CB8AC3E}">
        <p14:creationId xmlns:p14="http://schemas.microsoft.com/office/powerpoint/2010/main" val="2664156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a:t>Use</a:t>
            </a:r>
            <a:r>
              <a:rPr lang="de-DE" b="1" dirty="0"/>
              <a:t> Case </a:t>
            </a:r>
            <a:r>
              <a:rPr lang="de-DE" b="1" dirty="0" err="1"/>
              <a:t>cluster</a:t>
            </a:r>
            <a:r>
              <a:rPr lang="de-DE" b="1" dirty="0"/>
              <a:t> </a:t>
            </a:r>
            <a:r>
              <a:rPr lang="de-DE" b="1" dirty="0" err="1"/>
              <a:t>sorted</a:t>
            </a:r>
            <a:r>
              <a:rPr lang="de-DE" b="1" dirty="0"/>
              <a:t> in the 5A </a:t>
            </a:r>
            <a:r>
              <a:rPr lang="de-DE" b="1" dirty="0" err="1"/>
              <a:t>model</a:t>
            </a:r>
            <a:endParaRPr lang="de-DE" b="1" dirty="0"/>
          </a:p>
        </p:txBody>
      </p:sp>
      <p:sp>
        <p:nvSpPr>
          <p:cNvPr id="4" name="Foliennummernplatzhalter 3"/>
          <p:cNvSpPr>
            <a:spLocks noGrp="1"/>
          </p:cNvSpPr>
          <p:nvPr>
            <p:ph type="sldNum" sz="quarter" idx="10"/>
          </p:nvPr>
        </p:nvSpPr>
        <p:spPr/>
        <p:txBody>
          <a:bodyPr/>
          <a:lstStyle/>
          <a:p>
            <a:fld id="{71E7D22E-2FCF-4181-8686-08BDCDF94062}" type="slidenum">
              <a:rPr lang="en-US" smtClean="0"/>
              <a:pPr/>
              <a:t>13</a:t>
            </a:fld>
            <a:endParaRPr lang="en-US"/>
          </a:p>
        </p:txBody>
      </p:sp>
    </p:spTree>
    <p:extLst>
      <p:ext uri="{BB962C8B-B14F-4D97-AF65-F5344CB8AC3E}">
        <p14:creationId xmlns:p14="http://schemas.microsoft.com/office/powerpoint/2010/main" val="540023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png"/><Relationship Id="rId27"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14.sv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23.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3.xml"/><Relationship Id="rId4" Type="http://schemas.openxmlformats.org/officeDocument/2006/relationships/tags" Target="../tags/tag3.xml"/></Relationships>
</file>

<file path=ppt/slideLayouts/_rels/slideLayout37.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3" Type="http://schemas.openxmlformats.org/officeDocument/2006/relationships/image" Target="../media/image11.png"/><Relationship Id="rId7" Type="http://schemas.openxmlformats.org/officeDocument/2006/relationships/image" Target="../media/image2.svg"/><Relationship Id="rId2" Type="http://schemas.openxmlformats.org/officeDocument/2006/relationships/image" Target="../media/image24.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9.svg"/><Relationship Id="rId4" Type="http://schemas.openxmlformats.org/officeDocument/2006/relationships/image" Target="../media/image2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62886474"/>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3555066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05797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8533423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63872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06091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74445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2355654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37106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3960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Presentation Title | Author | Date</a:t>
            </a:r>
            <a:endParaRPr lang="en-US" sz="8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5061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4"/>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0927486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0866926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41256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1220142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819996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8103028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54728346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8735101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1594465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657352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334403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052417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3346609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83417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27333084"/>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endParaRPr lang="en-US" sz="900" dirty="0" smtClean="0">
              <a:solidFill>
                <a:schemeClr val="tx1"/>
              </a:solidFill>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smtClean="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smtClean="0">
                <a:solidFill>
                  <a:schemeClr val="tx1"/>
                </a:solidFill>
              </a:rPr>
              <a:t>Learn more about us at</a:t>
            </a:r>
          </a:p>
          <a:p>
            <a:pPr algn="just">
              <a:lnSpc>
                <a:spcPts val="1200"/>
              </a:lnSpc>
            </a:pPr>
            <a:r>
              <a:rPr lang="en-US" sz="140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smtClean="0">
                <a:solidFill>
                  <a:schemeClr val="bg1"/>
                </a:solidFill>
                <a:latin typeface="+mn-lt"/>
                <a:cs typeface="Arial"/>
              </a:rPr>
              <a:t>This message contains information that may be privileged or confidential and is the property of the Capgemini Group.</a:t>
            </a:r>
            <a:br>
              <a:rPr lang="en-US" sz="800" noProof="0" dirty="0" smtClean="0">
                <a:solidFill>
                  <a:schemeClr val="bg1"/>
                </a:solidFill>
                <a:latin typeface="+mn-lt"/>
                <a:cs typeface="Arial"/>
              </a:rPr>
            </a:br>
            <a:r>
              <a:rPr lang="en-US" sz="800" noProof="0" dirty="0" smtClean="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smtClean="0">
                <a:solidFill>
                  <a:schemeClr val="bg1"/>
                </a:solidFill>
                <a:latin typeface="Arial"/>
                <a:cs typeface="Arial"/>
              </a:rPr>
              <a:t>Rightshore</a:t>
            </a:r>
            <a:r>
              <a:rPr lang="en-US" sz="800" baseline="30000" noProof="0" dirty="0" smtClean="0">
                <a:solidFill>
                  <a:schemeClr val="bg1"/>
                </a:solidFill>
                <a:latin typeface="Arial"/>
                <a:cs typeface="Arial"/>
              </a:rPr>
              <a:t>®</a:t>
            </a:r>
            <a:r>
              <a:rPr lang="en-US" sz="800" noProof="0" dirty="0" smtClean="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33345779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de-D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F79CB06-7824-4F21-9A13-99D504BCBD30}" type="datetimeFigureOut">
              <a:rPr lang="de-DE" smtClean="0"/>
              <a:t>22.11.2017</a:t>
            </a:fld>
            <a:endParaRPr lang="de-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C67D389-E9D0-4483-91FA-816683E1F82E}" type="slidenum">
              <a:rPr lang="de-DE" smtClean="0"/>
              <a:t>‹#›</a:t>
            </a:fld>
            <a:endParaRPr lang="de-DE"/>
          </a:p>
        </p:txBody>
      </p:sp>
    </p:spTree>
    <p:extLst>
      <p:ext uri="{BB962C8B-B14F-4D97-AF65-F5344CB8AC3E}">
        <p14:creationId xmlns:p14="http://schemas.microsoft.com/office/powerpoint/2010/main" val="28941469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Empty">
    <p:spTree>
      <p:nvGrpSpPr>
        <p:cNvPr id="1" name=""/>
        <p:cNvGrpSpPr/>
        <p:nvPr/>
      </p:nvGrpSpPr>
      <p:grpSpPr>
        <a:xfrm>
          <a:off x="0" y="0"/>
          <a:ext cx="0" cy="0"/>
          <a:chOff x="0" y="0"/>
          <a:chExt cx="0" cy="0"/>
        </a:xfrm>
      </p:grpSpPr>
      <p:sp>
        <p:nvSpPr>
          <p:cNvPr id="5" name="Platshållare för sidfot 4"/>
          <p:cNvSpPr>
            <a:spLocks noGrp="1"/>
          </p:cNvSpPr>
          <p:nvPr>
            <p:ph type="ftr" sz="quarter" idx="3"/>
          </p:nvPr>
        </p:nvSpPr>
        <p:spPr>
          <a:xfrm>
            <a:off x="2101540" y="6618620"/>
            <a:ext cx="7979072" cy="200055"/>
          </a:xfrm>
          <a:prstGeom prst="rect">
            <a:avLst/>
          </a:prstGeom>
        </p:spPr>
        <p:txBody>
          <a:bodyPr wrap="square">
            <a:spAutoFit/>
          </a:bodyPr>
          <a:lstStyle>
            <a:lvl1pPr marL="0" algn="ctr" defTabSz="914400" rtl="0" eaLnBrk="1" latinLnBrk="0" hangingPunct="1">
              <a:defRPr lang="sv-SE" sz="700" kern="1200" dirty="0" smtClean="0">
                <a:solidFill>
                  <a:schemeClr val="tx1"/>
                </a:solidFill>
                <a:latin typeface="+mn-lt"/>
                <a:ea typeface="+mn-ea"/>
                <a:cs typeface="+mn-cs"/>
              </a:defRPr>
            </a:lvl1pPr>
          </a:lstStyle>
          <a:p>
            <a:r>
              <a:rPr lang="en-US" smtClean="0"/>
              <a:t>DCX IoT Portfolio 21042016 Tech Circle.pptx</a:t>
            </a:r>
            <a:endParaRPr lang="fr-FR" dirty="0"/>
          </a:p>
        </p:txBody>
      </p:sp>
      <p:sp>
        <p:nvSpPr>
          <p:cNvPr id="6" name="Platshållare för bildnummer 5"/>
          <p:cNvSpPr>
            <a:spLocks noGrp="1"/>
          </p:cNvSpPr>
          <p:nvPr>
            <p:ph type="sldNum" sz="quarter" idx="4"/>
          </p:nvPr>
        </p:nvSpPr>
        <p:spPr>
          <a:xfrm>
            <a:off x="10704640" y="6618620"/>
            <a:ext cx="787200" cy="200055"/>
          </a:xfrm>
          <a:prstGeom prst="rect">
            <a:avLst/>
          </a:prstGeom>
        </p:spPr>
        <p:txBody>
          <a:bodyPr wrap="square">
            <a:spAutoFit/>
          </a:bodyPr>
          <a:lstStyle>
            <a:lvl1pPr marL="0" algn="r" defTabSz="914400" rtl="0" eaLnBrk="1" latinLnBrk="0" hangingPunct="1">
              <a:defRPr lang="sv-SE" sz="700" kern="1200" smtClean="0">
                <a:solidFill>
                  <a:schemeClr val="tx1"/>
                </a:solidFill>
                <a:latin typeface="+mn-lt"/>
                <a:ea typeface="+mn-ea"/>
                <a:cs typeface="+mn-cs"/>
              </a:defRPr>
            </a:lvl1pPr>
          </a:lstStyle>
          <a:p>
            <a:fld id="{9DC22860-3D42-48D8-A93C-A520C384C1F6}" type="slidenum">
              <a:rPr lang="fr-FR" smtClean="0"/>
              <a:pPr/>
              <a:t>‹#›</a:t>
            </a:fld>
            <a:endParaRPr lang="fr-FR" dirty="0"/>
          </a:p>
        </p:txBody>
      </p:sp>
      <p:sp>
        <p:nvSpPr>
          <p:cNvPr id="4" name="Rubrik 1"/>
          <p:cNvSpPr>
            <a:spLocks noGrp="1"/>
          </p:cNvSpPr>
          <p:nvPr>
            <p:ph type="title"/>
          </p:nvPr>
        </p:nvSpPr>
        <p:spPr>
          <a:xfrm>
            <a:off x="609600" y="285736"/>
            <a:ext cx="8724923" cy="857248"/>
          </a:xfrm>
          <a:prstGeom prst="rect">
            <a:avLst/>
          </a:prstGeom>
        </p:spPr>
        <p:txBody>
          <a:bodyPr anchor="t" anchorCtr="0">
            <a:normAutofit/>
          </a:bodyPr>
          <a:lstStyle>
            <a:lvl1pPr algn="l">
              <a:defRPr sz="2300">
                <a:solidFill>
                  <a:schemeClr val="accent1"/>
                </a:solidFill>
              </a:defRPr>
            </a:lvl1pPr>
          </a:lstStyle>
          <a:p>
            <a:r>
              <a:rPr lang="sv-SE" dirty="0" smtClean="0"/>
              <a:t>Klicka här för att ändra format</a:t>
            </a:r>
            <a:endParaRPr lang="sv-SE" dirty="0"/>
          </a:p>
        </p:txBody>
      </p:sp>
    </p:spTree>
    <p:extLst>
      <p:ext uri="{BB962C8B-B14F-4D97-AF65-F5344CB8AC3E}">
        <p14:creationId xmlns:p14="http://schemas.microsoft.com/office/powerpoint/2010/main" val="3071471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ontent_Subtitle_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80998" cy="143985"/>
        </p:xfrm>
        <a:graphic>
          <a:graphicData uri="http://schemas.openxmlformats.org/presentationml/2006/ole">
            <mc:AlternateContent xmlns:mc="http://schemas.openxmlformats.org/markup-compatibility/2006">
              <mc:Choice xmlns:v="urn:schemas-microsoft-com:vml" Requires="v">
                <p:oleObj spid="_x0000_s206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8" name="Espace réservé du texte 7"/>
          <p:cNvSpPr>
            <a:spLocks noGrp="1"/>
          </p:cNvSpPr>
          <p:nvPr>
            <p:ph type="body" sz="quarter" idx="11" hasCustomPrompt="1"/>
            <p:custDataLst>
              <p:tags r:id="rId4"/>
            </p:custDataLst>
          </p:nvPr>
        </p:nvSpPr>
        <p:spPr>
          <a:xfrm>
            <a:off x="336062" y="1412721"/>
            <a:ext cx="11519877" cy="288413"/>
          </a:xfrm>
          <a:prstGeom prst="rect">
            <a:avLst/>
          </a:prstGeom>
        </p:spPr>
        <p:txBody>
          <a:bodyPr>
            <a:spAutoFit/>
          </a:bodyPr>
          <a:lstStyle>
            <a:lvl1pPr marL="0" indent="0">
              <a:buNone/>
              <a:defRPr lang="fr-FR" sz="1400" b="1" i="1" kern="1200" dirty="0" smtClean="0">
                <a:solidFill>
                  <a:schemeClr val="accent5">
                    <a:lumMod val="75000"/>
                  </a:schemeClr>
                </a:solidFill>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6" name="Date Placeholder 5"/>
          <p:cNvSpPr>
            <a:spLocks noGrp="1"/>
          </p:cNvSpPr>
          <p:nvPr>
            <p:ph type="dt" sz="half" idx="12"/>
          </p:nvPr>
        </p:nvSpPr>
        <p:spPr>
          <a:xfrm>
            <a:off x="8297639" y="6427223"/>
            <a:ext cx="3274638" cy="195814"/>
          </a:xfrm>
          <a:prstGeom prst="rect">
            <a:avLst/>
          </a:prstGeom>
        </p:spPr>
        <p:txBody>
          <a:bodyPr/>
          <a:lstStyle/>
          <a:p>
            <a:pPr defTabSz="995445" eaLnBrk="0" hangingPunct="0">
              <a:lnSpc>
                <a:spcPct val="90000"/>
              </a:lnSpc>
              <a:spcBef>
                <a:spcPct val="10000"/>
              </a:spcBef>
              <a:defRPr/>
            </a:pPr>
            <a:r>
              <a:rPr lang="de-DE" smtClean="0"/>
              <a:t>Copyright © Capgemini 2016. All Rights Reserved</a:t>
            </a:r>
            <a:endParaRPr lang="de-DE" dirty="0"/>
          </a:p>
        </p:txBody>
      </p:sp>
      <p:sp>
        <p:nvSpPr>
          <p:cNvPr id="7" name="Slide Number Placeholder 6"/>
          <p:cNvSpPr>
            <a:spLocks noGrp="1"/>
          </p:cNvSpPr>
          <p:nvPr>
            <p:ph type="sldNum" sz="quarter" idx="13"/>
          </p:nvPr>
        </p:nvSpPr>
        <p:spPr>
          <a:xfrm>
            <a:off x="11766495" y="6653997"/>
            <a:ext cx="153888" cy="123111"/>
          </a:xfrm>
          <a:prstGeom prst="rect">
            <a:avLst/>
          </a:prstGeom>
        </p:spPr>
        <p:txBody>
          <a:bodyPr/>
          <a:lstStyle/>
          <a:p>
            <a:fld id="{880BADDE-CEDF-4108-ADCD-25C7E5D681A5}" type="slidenum">
              <a:rPr lang="de-DE" smtClean="0"/>
              <a:pPr/>
              <a:t>‹#›</a:t>
            </a:fld>
            <a:endParaRPr lang="de-DE"/>
          </a:p>
        </p:txBody>
      </p:sp>
      <p:sp>
        <p:nvSpPr>
          <p:cNvPr id="9" name="Footer Placeholder 8"/>
          <p:cNvSpPr>
            <a:spLocks noGrp="1"/>
          </p:cNvSpPr>
          <p:nvPr>
            <p:ph type="ftr" sz="quarter" idx="14"/>
          </p:nvPr>
        </p:nvSpPr>
        <p:spPr>
          <a:xfrm>
            <a:off x="8297639" y="6623402"/>
            <a:ext cx="3274638" cy="183502"/>
          </a:xfrm>
          <a:prstGeom prst="rect">
            <a:avLst/>
          </a:prstGeom>
        </p:spPr>
        <p:txBody>
          <a:bodyPr/>
          <a:lstStyle/>
          <a:p>
            <a:r>
              <a:rPr lang="de-DE"/>
              <a:t>Blank.potx</a:t>
            </a:r>
            <a:endParaRPr lang="de-DE" dirty="0"/>
          </a:p>
        </p:txBody>
      </p:sp>
      <p:sp>
        <p:nvSpPr>
          <p:cNvPr id="11" name="Content Placeholder 10"/>
          <p:cNvSpPr>
            <a:spLocks noGrp="1"/>
          </p:cNvSpPr>
          <p:nvPr>
            <p:ph sz="quarter" idx="15"/>
          </p:nvPr>
        </p:nvSpPr>
        <p:spPr>
          <a:xfrm>
            <a:off x="336062" y="1772771"/>
            <a:ext cx="11519877" cy="4464620"/>
          </a:xfrm>
        </p:spPr>
        <p:txBody>
          <a:bodyPr/>
          <a:lstStyle>
            <a:lvl4pPr marL="542925" indent="-180975">
              <a:defRPr/>
            </a:lvl4pPr>
            <a:lvl5pPr marL="714375" indent="-171450">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8270798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639717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331598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38907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37103565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1160177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717441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0837834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0417092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052010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r>
              <a:rPr lang="en-US" smtClean="0"/>
              <a:t>Click icon to add table</a:t>
            </a:r>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1811844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smtClean="0"/>
              <a:t>Click to add title</a:t>
            </a:r>
            <a:endParaRPr lang="en-US"/>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2860804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605139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smtClean="0"/>
              <a:t>SmartArt graphic</a:t>
            </a:r>
            <a:endParaRPr lang="en-US" dirty="0"/>
          </a:p>
        </p:txBody>
      </p:sp>
    </p:spTree>
    <p:extLst>
      <p:ext uri="{BB962C8B-B14F-4D97-AF65-F5344CB8AC3E}">
        <p14:creationId xmlns:p14="http://schemas.microsoft.com/office/powerpoint/2010/main" val="20219244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86713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16239856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442912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7289279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263075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961278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9610181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1115382156"/>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de-D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F79CB06-7824-4F21-9A13-99D504BCBD30}" type="datetimeFigureOut">
              <a:rPr lang="de-DE" smtClean="0"/>
              <a:t>22.11.2017</a:t>
            </a:fld>
            <a:endParaRPr lang="de-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C67D389-E9D0-4483-91FA-816683E1F82E}" type="slidenum">
              <a:rPr lang="de-DE" smtClean="0"/>
              <a:t>‹#›</a:t>
            </a:fld>
            <a:endParaRPr lang="de-DE"/>
          </a:p>
        </p:txBody>
      </p:sp>
    </p:spTree>
    <p:extLst>
      <p:ext uri="{BB962C8B-B14F-4D97-AF65-F5344CB8AC3E}">
        <p14:creationId xmlns:p14="http://schemas.microsoft.com/office/powerpoint/2010/main" val="1544908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40751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3844783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sv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3.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2.sv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image" Target="../media/image2.svg"/><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2.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414285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2786248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7">
            <a:extLst>
              <a:ext uri="{96DAC541-7B7A-43D3-8B79-37D633B846F1}">
                <asvg:svgBlip xmlns:asvg="http://schemas.microsoft.com/office/drawing/2016/SVG/main" xmlns="" r:embed="rId28"/>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266127459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715" r:id="rId23"/>
    <p:sldLayoutId id="2147483716" r:id="rId24"/>
    <p:sldLayoutId id="2147483717" r:id="rId2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40444229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36.xml"/><Relationship Id="rId4" Type="http://schemas.openxmlformats.org/officeDocument/2006/relationships/image" Target="../media/image5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hyperlink" Target="http://www.arduino-tutorial.de/" TargetMode="External"/><Relationship Id="rId2" Type="http://schemas.openxmlformats.org/officeDocument/2006/relationships/hyperlink" Target="https://www.arduino.cc/en/Tutorial/HomePage" TargetMode="External"/><Relationship Id="rId1" Type="http://schemas.openxmlformats.org/officeDocument/2006/relationships/slideLayout" Target="../slideLayouts/slideLayout44.xml"/><Relationship Id="rId4" Type="http://schemas.openxmlformats.org/officeDocument/2006/relationships/hyperlink" Target="http://www.tinkercad.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www.arduino.cc/en/Main/Software" TargetMode="External"/><Relationship Id="rId1" Type="http://schemas.openxmlformats.org/officeDocument/2006/relationships/slideLayout" Target="../slideLayouts/slideLayout44.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rduino.cc/reference/en/" TargetMode="Externa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4.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hyperlink" Target="http://www.arduino-tutorial.de/einfuhrung/" TargetMode="External"/><Relationship Id="rId2" Type="http://schemas.openxmlformats.org/officeDocument/2006/relationships/hyperlink" Target="https://www.arduino.cc/en/Tutorial/HomePage" TargetMode="Externa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72.jpg"/><Relationship Id="rId7" Type="http://schemas.openxmlformats.org/officeDocument/2006/relationships/image" Target="../media/image76.png"/><Relationship Id="rId2" Type="http://schemas.openxmlformats.org/officeDocument/2006/relationships/image" Target="../media/image71.jpeg"/><Relationship Id="rId1" Type="http://schemas.openxmlformats.org/officeDocument/2006/relationships/slideLayout" Target="../slideLayouts/slideLayout43.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79.jpeg"/><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15.xml"/><Relationship Id="rId6" Type="http://schemas.openxmlformats.org/officeDocument/2006/relationships/image" Target="../media/image38.jpg"/><Relationship Id="rId5" Type="http://schemas.openxmlformats.org/officeDocument/2006/relationships/image" Target="../media/image37.jpeg"/><Relationship Id="rId4" Type="http://schemas.openxmlformats.org/officeDocument/2006/relationships/image" Target="../media/image3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hyperlink" Target="https://more.capgemini.com/beyond-the-buzz/monetizing-internet-of-things/" TargetMode="External"/><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hyperlink" Target="https://km3.capgemini.com/community/1050485" TargetMode="External"/><Relationship Id="rId1" Type="http://schemas.openxmlformats.org/officeDocument/2006/relationships/slideLayout" Target="../slideLayouts/slideLayout1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8.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dirty="0" smtClean="0"/>
              <a:t>Our approach to Hardware prototyping for </a:t>
            </a:r>
            <a:r>
              <a:rPr lang="en-US" dirty="0" err="1" smtClean="0"/>
              <a:t>IoT</a:t>
            </a:r>
            <a:r>
              <a:rPr lang="en-US" dirty="0" smtClean="0"/>
              <a:t> use cases</a:t>
            </a:r>
          </a:p>
        </p:txBody>
      </p:sp>
      <p:sp>
        <p:nvSpPr>
          <p:cNvPr id="2" name="Text Placeholder 1"/>
          <p:cNvSpPr>
            <a:spLocks noGrp="1"/>
          </p:cNvSpPr>
          <p:nvPr>
            <p:ph type="body" sz="quarter" idx="12"/>
          </p:nvPr>
        </p:nvSpPr>
        <p:spPr/>
        <p:txBody>
          <a:bodyPr/>
          <a:lstStyle/>
          <a:p>
            <a:r>
              <a:rPr lang="de-AT" dirty="0" smtClean="0"/>
              <a:t>Thomas Delissen, Vienna, 27-11-2017</a:t>
            </a:r>
            <a:endParaRPr lang="de-AT"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29809" r="80238" b="17662"/>
          <a:stretch/>
        </p:blipFill>
        <p:spPr>
          <a:xfrm>
            <a:off x="11542310" y="690119"/>
            <a:ext cx="439769" cy="431324"/>
          </a:xfrm>
          <a:prstGeom prst="rect">
            <a:avLst/>
          </a:prstGeom>
        </p:spPr>
      </p:pic>
    </p:spTree>
    <p:extLst>
      <p:ext uri="{BB962C8B-B14F-4D97-AF65-F5344CB8AC3E}">
        <p14:creationId xmlns:p14="http://schemas.microsoft.com/office/powerpoint/2010/main" val="4219767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AT" dirty="0" smtClean="0"/>
              <a:t>You can hook up the devices mentioned to the internet!</a:t>
            </a:r>
            <a:endParaRPr lang="de-AT" dirty="0"/>
          </a:p>
        </p:txBody>
      </p:sp>
      <p:sp>
        <p:nvSpPr>
          <p:cNvPr id="7" name="Text Placeholder 6"/>
          <p:cNvSpPr>
            <a:spLocks noGrp="1"/>
          </p:cNvSpPr>
          <p:nvPr>
            <p:ph type="body" sz="quarter" idx="32"/>
          </p:nvPr>
        </p:nvSpPr>
        <p:spPr/>
        <p:txBody>
          <a:bodyPr/>
          <a:lstStyle/>
          <a:p>
            <a:r>
              <a:rPr lang="de-AT" dirty="0" smtClean="0"/>
              <a:t>By using (for example) a Wifi-transmitter and receiver. </a:t>
            </a:r>
          </a:p>
          <a:p>
            <a:endParaRPr lang="de-AT" dirty="0"/>
          </a:p>
          <a:p>
            <a:r>
              <a:rPr lang="de-AT" dirty="0" smtClean="0"/>
              <a:t>At this stage, you have a ‚connected Device‘ or a single ‚IoT Device‘</a:t>
            </a:r>
          </a:p>
          <a:p>
            <a:endParaRPr lang="de-AT" dirty="0" smtClean="0"/>
          </a:p>
          <a:p>
            <a:r>
              <a:rPr lang="de-AT" dirty="0" smtClean="0"/>
              <a:t>Now, we define the Internet of Things: </a:t>
            </a:r>
          </a:p>
          <a:p>
            <a:endParaRPr lang="de-AT" dirty="0"/>
          </a:p>
          <a:p>
            <a:pPr algn="ctr"/>
            <a:r>
              <a:rPr lang="de-AT" dirty="0" smtClean="0"/>
              <a:t>Internet </a:t>
            </a:r>
          </a:p>
          <a:p>
            <a:pPr algn="ctr"/>
            <a:r>
              <a:rPr lang="de-AT" dirty="0" smtClean="0"/>
              <a:t>+ </a:t>
            </a:r>
          </a:p>
          <a:p>
            <a:pPr algn="ctr"/>
            <a:r>
              <a:rPr lang="de-AT" dirty="0" smtClean="0"/>
              <a:t>connected IoT Devices</a:t>
            </a:r>
            <a:endParaRPr lang="de-AT" dirty="0"/>
          </a:p>
        </p:txBody>
      </p:sp>
      <p:sp>
        <p:nvSpPr>
          <p:cNvPr id="8" name="Rectangle 7"/>
          <p:cNvSpPr/>
          <p:nvPr/>
        </p:nvSpPr>
        <p:spPr>
          <a:xfrm>
            <a:off x="5087888" y="2708920"/>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Devices:</a:t>
            </a:r>
          </a:p>
          <a:p>
            <a:pPr algn="ctr"/>
            <a:r>
              <a:rPr lang="de-AT" dirty="0" smtClean="0"/>
              <a:t>Microcontroller</a:t>
            </a:r>
            <a:endParaRPr lang="de-AT" dirty="0"/>
          </a:p>
        </p:txBody>
      </p:sp>
      <p:sp>
        <p:nvSpPr>
          <p:cNvPr id="9" name="Rectangle 8"/>
          <p:cNvSpPr/>
          <p:nvPr/>
        </p:nvSpPr>
        <p:spPr>
          <a:xfrm>
            <a:off x="5087888" y="836712"/>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Sensors</a:t>
            </a:r>
            <a:endParaRPr lang="de-AT" dirty="0"/>
          </a:p>
        </p:txBody>
      </p:sp>
      <p:sp>
        <p:nvSpPr>
          <p:cNvPr id="10" name="Rectangle 9"/>
          <p:cNvSpPr/>
          <p:nvPr/>
        </p:nvSpPr>
        <p:spPr>
          <a:xfrm>
            <a:off x="5087888" y="4725144"/>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Wifi transmitter / receiver</a:t>
            </a:r>
            <a:endParaRPr lang="de-AT" dirty="0"/>
          </a:p>
        </p:txBody>
      </p:sp>
      <p:sp>
        <p:nvSpPr>
          <p:cNvPr id="11" name="Down Arrow 10"/>
          <p:cNvSpPr/>
          <p:nvPr/>
        </p:nvSpPr>
        <p:spPr>
          <a:xfrm>
            <a:off x="6059996" y="2168302"/>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 name="Freeform 13"/>
          <p:cNvSpPr/>
          <p:nvPr/>
        </p:nvSpPr>
        <p:spPr>
          <a:xfrm>
            <a:off x="7608168" y="5138853"/>
            <a:ext cx="1944216" cy="594403"/>
          </a:xfrm>
          <a:custGeom>
            <a:avLst/>
            <a:gdLst>
              <a:gd name="connsiteX0" fmla="*/ 0 w 1062990"/>
              <a:gd name="connsiteY0" fmla="*/ 594403 h 594403"/>
              <a:gd name="connsiteX1" fmla="*/ 388620 w 1062990"/>
              <a:gd name="connsiteY1" fmla="*/ 43 h 594403"/>
              <a:gd name="connsiteX2" fmla="*/ 685800 w 1062990"/>
              <a:gd name="connsiteY2" fmla="*/ 560113 h 594403"/>
              <a:gd name="connsiteX3" fmla="*/ 1062990 w 1062990"/>
              <a:gd name="connsiteY3" fmla="*/ 45763 h 594403"/>
            </a:gdLst>
            <a:ahLst/>
            <a:cxnLst>
              <a:cxn ang="0">
                <a:pos x="connsiteX0" y="connsiteY0"/>
              </a:cxn>
              <a:cxn ang="0">
                <a:pos x="connsiteX1" y="connsiteY1"/>
              </a:cxn>
              <a:cxn ang="0">
                <a:pos x="connsiteX2" y="connsiteY2"/>
              </a:cxn>
              <a:cxn ang="0">
                <a:pos x="connsiteX3" y="connsiteY3"/>
              </a:cxn>
            </a:cxnLst>
            <a:rect l="l" t="t" r="r" b="b"/>
            <a:pathLst>
              <a:path w="1062990" h="594403">
                <a:moveTo>
                  <a:pt x="0" y="594403"/>
                </a:moveTo>
                <a:cubicBezTo>
                  <a:pt x="137160" y="300080"/>
                  <a:pt x="274320" y="5758"/>
                  <a:pt x="388620" y="43"/>
                </a:cubicBezTo>
                <a:cubicBezTo>
                  <a:pt x="502920" y="-5672"/>
                  <a:pt x="573405" y="552493"/>
                  <a:pt x="685800" y="560113"/>
                </a:cubicBezTo>
                <a:cubicBezTo>
                  <a:pt x="798195" y="567733"/>
                  <a:pt x="930592" y="306748"/>
                  <a:pt x="1062990" y="4576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i="1" dirty="0" smtClean="0">
                <a:solidFill>
                  <a:schemeClr val="tx1"/>
                </a:solidFill>
              </a:rPr>
              <a:t>Wifi signal</a:t>
            </a:r>
            <a:endParaRPr lang="de-AT" i="1" dirty="0">
              <a:solidFill>
                <a:schemeClr val="tx1"/>
              </a:solidFill>
            </a:endParaRPr>
          </a:p>
        </p:txBody>
      </p:sp>
      <p:sp>
        <p:nvSpPr>
          <p:cNvPr id="15" name="Rectangle 14"/>
          <p:cNvSpPr/>
          <p:nvPr/>
        </p:nvSpPr>
        <p:spPr>
          <a:xfrm>
            <a:off x="9696400" y="4797152"/>
            <a:ext cx="2016224" cy="1224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Wifi-router</a:t>
            </a:r>
            <a:endParaRPr lang="de-AT" dirty="0"/>
          </a:p>
        </p:txBody>
      </p:sp>
      <p:sp>
        <p:nvSpPr>
          <p:cNvPr id="16" name="Cloud 15"/>
          <p:cNvSpPr/>
          <p:nvPr/>
        </p:nvSpPr>
        <p:spPr>
          <a:xfrm>
            <a:off x="9130620" y="1185515"/>
            <a:ext cx="3066266" cy="297368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Internet</a:t>
            </a:r>
            <a:endParaRPr lang="de-AT" dirty="0"/>
          </a:p>
        </p:txBody>
      </p:sp>
      <p:sp>
        <p:nvSpPr>
          <p:cNvPr id="17" name="Up-Down Arrow 16"/>
          <p:cNvSpPr/>
          <p:nvPr/>
        </p:nvSpPr>
        <p:spPr>
          <a:xfrm>
            <a:off x="10517359" y="4159201"/>
            <a:ext cx="292787" cy="6379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Up-Down Arrow 17"/>
          <p:cNvSpPr/>
          <p:nvPr/>
        </p:nvSpPr>
        <p:spPr>
          <a:xfrm>
            <a:off x="6093622" y="4005064"/>
            <a:ext cx="292787" cy="63795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28265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de-AT" dirty="0" smtClean="0"/>
              <a:t>IoT Device</a:t>
            </a:r>
            <a:endParaRPr lang="de-AT" dirty="0"/>
          </a:p>
        </p:txBody>
      </p:sp>
      <p:sp>
        <p:nvSpPr>
          <p:cNvPr id="5" name="Title 4"/>
          <p:cNvSpPr>
            <a:spLocks noGrp="1"/>
          </p:cNvSpPr>
          <p:nvPr>
            <p:ph type="title" idx="4294967295"/>
          </p:nvPr>
        </p:nvSpPr>
        <p:spPr>
          <a:xfrm>
            <a:off x="8050213" y="1917700"/>
            <a:ext cx="4141787" cy="1727200"/>
          </a:xfrm>
        </p:spPr>
        <p:txBody>
          <a:bodyPr/>
          <a:lstStyle/>
          <a:p>
            <a:r>
              <a:rPr lang="de-AT" dirty="0" smtClean="0"/>
              <a:t/>
            </a:r>
            <a:br>
              <a:rPr lang="de-AT" dirty="0" smtClean="0"/>
            </a:br>
            <a:r>
              <a:rPr lang="de-AT" dirty="0" smtClean="0"/>
              <a:t>General use case pattern for IoT</a:t>
            </a:r>
            <a:endParaRPr lang="de-AT" dirty="0"/>
          </a:p>
        </p:txBody>
      </p:sp>
    </p:spTree>
    <p:extLst>
      <p:ext uri="{BB962C8B-B14F-4D97-AF65-F5344CB8AC3E}">
        <p14:creationId xmlns:p14="http://schemas.microsoft.com/office/powerpoint/2010/main" val="3923739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5"/>
          </p:nvPr>
        </p:nvSpPr>
        <p:spPr/>
        <p:txBody>
          <a:bodyPr/>
          <a:lstStyle/>
          <a:p>
            <a:endParaRPr lang="de-AT" dirty="0"/>
          </a:p>
        </p:txBody>
      </p:sp>
      <p:sp>
        <p:nvSpPr>
          <p:cNvPr id="5" name="Text Placeholder 4"/>
          <p:cNvSpPr>
            <a:spLocks noGrp="1"/>
          </p:cNvSpPr>
          <p:nvPr>
            <p:ph type="body" sz="quarter" idx="36"/>
          </p:nvPr>
        </p:nvSpPr>
        <p:spPr/>
        <p:txBody>
          <a:bodyPr/>
          <a:lstStyle/>
          <a:p>
            <a:r>
              <a:rPr lang="de-AT" dirty="0" smtClean="0"/>
              <a:t>1. IoT Devices generate large amounts of data</a:t>
            </a:r>
            <a:endParaRPr lang="de-AT" dirty="0"/>
          </a:p>
        </p:txBody>
      </p:sp>
      <p:sp>
        <p:nvSpPr>
          <p:cNvPr id="6" name="Text Placeholder 5"/>
          <p:cNvSpPr>
            <a:spLocks noGrp="1"/>
          </p:cNvSpPr>
          <p:nvPr>
            <p:ph type="body" sz="quarter" idx="37"/>
          </p:nvPr>
        </p:nvSpPr>
        <p:spPr/>
        <p:txBody>
          <a:bodyPr/>
          <a:lstStyle/>
          <a:p>
            <a:r>
              <a:rPr lang="de-AT" dirty="0" smtClean="0"/>
              <a:t>6. These predictions can furthermore provide value to the customer in knowledge systems, and can be used to take action upon</a:t>
            </a:r>
            <a:endParaRPr lang="de-AT" dirty="0"/>
          </a:p>
        </p:txBody>
      </p:sp>
      <p:sp>
        <p:nvSpPr>
          <p:cNvPr id="7" name="Text Placeholder 6"/>
          <p:cNvSpPr>
            <a:spLocks noGrp="1"/>
          </p:cNvSpPr>
          <p:nvPr>
            <p:ph type="body" sz="quarter" idx="38"/>
          </p:nvPr>
        </p:nvSpPr>
        <p:spPr/>
        <p:txBody>
          <a:bodyPr/>
          <a:lstStyle/>
          <a:p>
            <a:r>
              <a:rPr lang="de-AT" dirty="0" smtClean="0"/>
              <a:t>5. With machine learning, we create Predictive Models, that can provide valuable insights for customers</a:t>
            </a:r>
            <a:endParaRPr lang="de-AT" dirty="0"/>
          </a:p>
        </p:txBody>
      </p:sp>
      <p:sp>
        <p:nvSpPr>
          <p:cNvPr id="8" name="Text Placeholder 7"/>
          <p:cNvSpPr>
            <a:spLocks noGrp="1"/>
          </p:cNvSpPr>
          <p:nvPr>
            <p:ph type="body" sz="quarter" idx="39"/>
          </p:nvPr>
        </p:nvSpPr>
        <p:spPr/>
        <p:txBody>
          <a:bodyPr/>
          <a:lstStyle/>
          <a:p>
            <a:r>
              <a:rPr lang="de-AT" dirty="0" smtClean="0"/>
              <a:t>4. In order to do useful things with this data, we apply advanced analytics, such as Machine Learning algorithms</a:t>
            </a:r>
            <a:endParaRPr lang="de-AT" dirty="0"/>
          </a:p>
        </p:txBody>
      </p:sp>
      <p:sp>
        <p:nvSpPr>
          <p:cNvPr id="9" name="Text Placeholder 8"/>
          <p:cNvSpPr>
            <a:spLocks noGrp="1"/>
          </p:cNvSpPr>
          <p:nvPr>
            <p:ph type="body" sz="quarter" idx="40"/>
          </p:nvPr>
        </p:nvSpPr>
        <p:spPr/>
        <p:txBody>
          <a:bodyPr/>
          <a:lstStyle/>
          <a:p>
            <a:r>
              <a:rPr lang="de-AT" dirty="0" smtClean="0"/>
              <a:t>3. This results in a huge data set being generated (Big Data)</a:t>
            </a:r>
            <a:endParaRPr lang="de-AT" dirty="0"/>
          </a:p>
        </p:txBody>
      </p:sp>
      <p:sp>
        <p:nvSpPr>
          <p:cNvPr id="10" name="Text Placeholder 9"/>
          <p:cNvSpPr>
            <a:spLocks noGrp="1"/>
          </p:cNvSpPr>
          <p:nvPr>
            <p:ph type="body" sz="quarter" idx="41"/>
          </p:nvPr>
        </p:nvSpPr>
        <p:spPr/>
        <p:txBody>
          <a:bodyPr/>
          <a:lstStyle/>
          <a:p>
            <a:r>
              <a:rPr lang="de-AT" dirty="0" smtClean="0"/>
              <a:t>2. Usually we expect customers to have a large amount of IoT Devices</a:t>
            </a:r>
            <a:endParaRPr lang="de-AT" dirty="0"/>
          </a:p>
        </p:txBody>
      </p:sp>
      <p:sp>
        <p:nvSpPr>
          <p:cNvPr id="3" name="Title 2"/>
          <p:cNvSpPr>
            <a:spLocks noGrp="1"/>
          </p:cNvSpPr>
          <p:nvPr>
            <p:ph type="title"/>
          </p:nvPr>
        </p:nvSpPr>
        <p:spPr/>
        <p:txBody>
          <a:bodyPr/>
          <a:lstStyle/>
          <a:p>
            <a:r>
              <a:rPr lang="de-AT" dirty="0" smtClean="0"/>
              <a:t>Some observations regarding IoT use cases</a:t>
            </a:r>
            <a:endParaRPr lang="de-AT" dirty="0"/>
          </a:p>
        </p:txBody>
      </p:sp>
    </p:spTree>
    <p:extLst>
      <p:ext uri="{BB962C8B-B14F-4D97-AF65-F5344CB8AC3E}">
        <p14:creationId xmlns:p14="http://schemas.microsoft.com/office/powerpoint/2010/main" val="4015307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p:cNvPicPr>
            <a:picLocks noChangeAspect="1"/>
          </p:cNvPicPr>
          <p:nvPr/>
        </p:nvPicPr>
        <p:blipFill>
          <a:blip r:embed="rId3"/>
          <a:stretch>
            <a:fillRect/>
          </a:stretch>
        </p:blipFill>
        <p:spPr>
          <a:xfrm>
            <a:off x="1416050" y="1807921"/>
            <a:ext cx="9431908" cy="4357384"/>
          </a:xfrm>
          <a:prstGeom prst="rect">
            <a:avLst/>
          </a:prstGeom>
        </p:spPr>
      </p:pic>
      <p:sp>
        <p:nvSpPr>
          <p:cNvPr id="2" name="Titel 1"/>
          <p:cNvSpPr>
            <a:spLocks noGrp="1"/>
          </p:cNvSpPr>
          <p:nvPr>
            <p:ph type="title"/>
          </p:nvPr>
        </p:nvSpPr>
        <p:spPr/>
        <p:txBody>
          <a:bodyPr/>
          <a:lstStyle/>
          <a:p>
            <a:r>
              <a:rPr lang="de-DE" dirty="0"/>
              <a:t>Use Cases: method/approach, meta information, </a:t>
            </a:r>
            <a:r>
              <a:rPr lang="de-DE" dirty="0" smtClean="0"/>
              <a:t>clustering</a:t>
            </a:r>
            <a:br>
              <a:rPr lang="de-DE" dirty="0" smtClean="0"/>
            </a:br>
            <a:r>
              <a:rPr lang="de-DE" sz="1600" i="1" dirty="0" smtClean="0"/>
              <a:t>(slide from IoT-Community_Use-Cases-Overview)</a:t>
            </a:r>
            <a:endParaRPr lang="de-DE" i="1" dirty="0"/>
          </a:p>
        </p:txBody>
      </p:sp>
      <p:sp>
        <p:nvSpPr>
          <p:cNvPr id="6" name="Textplatzhalter 5"/>
          <p:cNvSpPr>
            <a:spLocks noGrp="1"/>
          </p:cNvSpPr>
          <p:nvPr>
            <p:ph type="body" sz="quarter" idx="11"/>
          </p:nvPr>
        </p:nvSpPr>
        <p:spPr/>
        <p:txBody>
          <a:bodyPr/>
          <a:lstStyle/>
          <a:p>
            <a:r>
              <a:rPr lang="de-DE" dirty="0"/>
              <a:t>Clustering – Integration in 5A Model</a:t>
            </a:r>
          </a:p>
        </p:txBody>
      </p:sp>
      <p:sp>
        <p:nvSpPr>
          <p:cNvPr id="11" name="Ellipse 10"/>
          <p:cNvSpPr/>
          <p:nvPr/>
        </p:nvSpPr>
        <p:spPr>
          <a:xfrm>
            <a:off x="3143672" y="1844824"/>
            <a:ext cx="1080120" cy="792088"/>
          </a:xfrm>
          <a:prstGeom prst="ellipse">
            <a:avLst/>
          </a:prstGeom>
          <a:solidFill>
            <a:schemeClr val="accent5">
              <a:lumMod val="20000"/>
              <a:lumOff val="80000"/>
            </a:schemeClr>
          </a:solidFill>
          <a:ln w="95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14375" fontAlgn="base">
              <a:lnSpc>
                <a:spcPct val="90000"/>
              </a:lnSpc>
              <a:buClr>
                <a:schemeClr val="tx2"/>
              </a:buClr>
            </a:pPr>
            <a:r>
              <a:rPr lang="de-DE" sz="1200" dirty="0">
                <a:solidFill>
                  <a:schemeClr val="tx1"/>
                </a:solidFill>
                <a:latin typeface="Arial" charset="0"/>
              </a:rPr>
              <a:t>Remote Control</a:t>
            </a:r>
          </a:p>
        </p:txBody>
      </p:sp>
      <p:sp>
        <p:nvSpPr>
          <p:cNvPr id="13" name="Ellipse 12"/>
          <p:cNvSpPr/>
          <p:nvPr/>
        </p:nvSpPr>
        <p:spPr>
          <a:xfrm>
            <a:off x="4223792" y="3408015"/>
            <a:ext cx="1296144" cy="947044"/>
          </a:xfrm>
          <a:prstGeom prst="ellipse">
            <a:avLst/>
          </a:prstGeom>
          <a:solidFill>
            <a:schemeClr val="accent5">
              <a:lumMod val="60000"/>
              <a:lumOff val="40000"/>
            </a:schemeClr>
          </a:solidFill>
          <a:ln w="95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14375" fontAlgn="base">
              <a:lnSpc>
                <a:spcPct val="90000"/>
              </a:lnSpc>
              <a:buClr>
                <a:schemeClr val="tx2"/>
              </a:buClr>
            </a:pPr>
            <a:r>
              <a:rPr lang="de-DE" sz="1200" dirty="0">
                <a:solidFill>
                  <a:schemeClr val="tx1"/>
                </a:solidFill>
                <a:latin typeface="Arial" charset="0"/>
              </a:rPr>
              <a:t>Enhanced </a:t>
            </a:r>
            <a:r>
              <a:rPr lang="de-DE" sz="1200" dirty="0" err="1">
                <a:solidFill>
                  <a:schemeClr val="tx1"/>
                </a:solidFill>
                <a:latin typeface="Arial" charset="0"/>
              </a:rPr>
              <a:t>situational</a:t>
            </a:r>
            <a:r>
              <a:rPr lang="de-DE" sz="1200" dirty="0">
                <a:solidFill>
                  <a:schemeClr val="tx1"/>
                </a:solidFill>
                <a:latin typeface="Arial" charset="0"/>
              </a:rPr>
              <a:t> </a:t>
            </a:r>
            <a:r>
              <a:rPr lang="de-DE" sz="1200" dirty="0" err="1">
                <a:solidFill>
                  <a:schemeClr val="tx1"/>
                </a:solidFill>
                <a:latin typeface="Arial" charset="0"/>
              </a:rPr>
              <a:t>awareness</a:t>
            </a:r>
            <a:endParaRPr lang="de-DE" sz="1200" dirty="0">
              <a:solidFill>
                <a:schemeClr val="tx1"/>
              </a:solidFill>
              <a:latin typeface="Arial" charset="0"/>
            </a:endParaRPr>
          </a:p>
        </p:txBody>
      </p:sp>
      <p:sp>
        <p:nvSpPr>
          <p:cNvPr id="14" name="Ellipse 13"/>
          <p:cNvSpPr/>
          <p:nvPr/>
        </p:nvSpPr>
        <p:spPr>
          <a:xfrm>
            <a:off x="4223792" y="4426555"/>
            <a:ext cx="6552158" cy="792088"/>
          </a:xfrm>
          <a:prstGeom prst="ellipse">
            <a:avLst/>
          </a:prstGeom>
          <a:solidFill>
            <a:srgbClr val="0085B3"/>
          </a:solidFill>
          <a:ln w="95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14375" fontAlgn="base">
              <a:lnSpc>
                <a:spcPct val="90000"/>
              </a:lnSpc>
              <a:buClr>
                <a:schemeClr val="tx2"/>
              </a:buClr>
            </a:pPr>
            <a:r>
              <a:rPr lang="de-DE" sz="1200" dirty="0">
                <a:solidFill>
                  <a:schemeClr val="tx1"/>
                </a:solidFill>
                <a:latin typeface="Arial" charset="0"/>
              </a:rPr>
              <a:t>Tracking </a:t>
            </a:r>
            <a:r>
              <a:rPr lang="de-DE" sz="1200" dirty="0" err="1">
                <a:solidFill>
                  <a:schemeClr val="tx1"/>
                </a:solidFill>
                <a:latin typeface="Arial" charset="0"/>
              </a:rPr>
              <a:t>behavior</a:t>
            </a:r>
            <a:endParaRPr lang="de-DE" sz="1200" dirty="0">
              <a:solidFill>
                <a:schemeClr val="tx1"/>
              </a:solidFill>
              <a:latin typeface="Arial" charset="0"/>
            </a:endParaRPr>
          </a:p>
        </p:txBody>
      </p:sp>
      <p:sp>
        <p:nvSpPr>
          <p:cNvPr id="15" name="Ellipse 14"/>
          <p:cNvSpPr/>
          <p:nvPr/>
        </p:nvSpPr>
        <p:spPr>
          <a:xfrm>
            <a:off x="5663952" y="2708499"/>
            <a:ext cx="1296144" cy="1651125"/>
          </a:xfrm>
          <a:prstGeom prst="ellipse">
            <a:avLst/>
          </a:prstGeom>
          <a:solidFill>
            <a:srgbClr val="00A0D6"/>
          </a:solidFill>
          <a:ln w="95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14375" fontAlgn="base">
              <a:lnSpc>
                <a:spcPct val="90000"/>
              </a:lnSpc>
              <a:buClr>
                <a:schemeClr val="tx2"/>
              </a:buClr>
            </a:pPr>
            <a:r>
              <a:rPr lang="de-DE" sz="1200" dirty="0">
                <a:solidFill>
                  <a:schemeClr val="tx1"/>
                </a:solidFill>
                <a:latin typeface="Arial" charset="0"/>
              </a:rPr>
              <a:t>(sensor-</a:t>
            </a:r>
            <a:r>
              <a:rPr lang="de-DE" sz="1200" dirty="0" err="1">
                <a:solidFill>
                  <a:schemeClr val="tx1"/>
                </a:solidFill>
                <a:latin typeface="Arial" charset="0"/>
              </a:rPr>
              <a:t>driven</a:t>
            </a:r>
            <a:r>
              <a:rPr lang="de-DE" sz="1200" dirty="0">
                <a:solidFill>
                  <a:schemeClr val="tx1"/>
                </a:solidFill>
                <a:latin typeface="Arial" charset="0"/>
              </a:rPr>
              <a:t>) </a:t>
            </a:r>
            <a:r>
              <a:rPr lang="de-DE" sz="1200" dirty="0" err="1">
                <a:solidFill>
                  <a:schemeClr val="tx1"/>
                </a:solidFill>
                <a:latin typeface="Arial" charset="0"/>
              </a:rPr>
              <a:t>decision</a:t>
            </a:r>
            <a:r>
              <a:rPr lang="de-DE" sz="1200" dirty="0">
                <a:solidFill>
                  <a:schemeClr val="tx1"/>
                </a:solidFill>
                <a:latin typeface="Arial" charset="0"/>
              </a:rPr>
              <a:t> </a:t>
            </a:r>
            <a:r>
              <a:rPr lang="de-DE" sz="1200" dirty="0" err="1">
                <a:solidFill>
                  <a:schemeClr val="tx1"/>
                </a:solidFill>
                <a:latin typeface="Arial" charset="0"/>
              </a:rPr>
              <a:t>analytics</a:t>
            </a:r>
            <a:endParaRPr lang="de-DE" sz="1200" dirty="0">
              <a:solidFill>
                <a:schemeClr val="tx1"/>
              </a:solidFill>
              <a:latin typeface="Arial" charset="0"/>
            </a:endParaRPr>
          </a:p>
        </p:txBody>
      </p:sp>
      <p:sp>
        <p:nvSpPr>
          <p:cNvPr id="17" name="Ellipse 16"/>
          <p:cNvSpPr/>
          <p:nvPr/>
        </p:nvSpPr>
        <p:spPr>
          <a:xfrm>
            <a:off x="7032104" y="1820861"/>
            <a:ext cx="1523220" cy="2534199"/>
          </a:xfrm>
          <a:prstGeom prst="ellipse">
            <a:avLst/>
          </a:prstGeom>
          <a:solidFill>
            <a:schemeClr val="accent2">
              <a:lumMod val="20000"/>
              <a:lumOff val="80000"/>
            </a:schemeClr>
          </a:solidFill>
          <a:ln w="95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14375" fontAlgn="base">
              <a:lnSpc>
                <a:spcPct val="90000"/>
              </a:lnSpc>
              <a:buClr>
                <a:schemeClr val="tx2"/>
              </a:buClr>
            </a:pPr>
            <a:r>
              <a:rPr lang="de-DE" sz="1200" dirty="0" err="1">
                <a:solidFill>
                  <a:schemeClr val="tx1"/>
                </a:solidFill>
                <a:latin typeface="Arial" charset="0"/>
              </a:rPr>
              <a:t>Optimized</a:t>
            </a:r>
            <a:r>
              <a:rPr lang="de-DE" sz="1200" dirty="0">
                <a:solidFill>
                  <a:schemeClr val="tx1"/>
                </a:solidFill>
                <a:latin typeface="Arial" charset="0"/>
              </a:rPr>
              <a:t> </a:t>
            </a:r>
            <a:r>
              <a:rPr lang="de-DE" sz="1200" dirty="0" err="1">
                <a:solidFill>
                  <a:schemeClr val="tx1"/>
                </a:solidFill>
                <a:latin typeface="Arial" charset="0"/>
              </a:rPr>
              <a:t>resource</a:t>
            </a:r>
            <a:r>
              <a:rPr lang="de-DE" sz="1200" dirty="0">
                <a:solidFill>
                  <a:schemeClr val="tx1"/>
                </a:solidFill>
                <a:latin typeface="Arial" charset="0"/>
              </a:rPr>
              <a:t> </a:t>
            </a:r>
            <a:r>
              <a:rPr lang="de-DE" sz="1200" dirty="0" err="1">
                <a:solidFill>
                  <a:schemeClr val="tx1"/>
                </a:solidFill>
                <a:latin typeface="Arial" charset="0"/>
              </a:rPr>
              <a:t>consumption</a:t>
            </a:r>
            <a:endParaRPr lang="de-DE" sz="1200" dirty="0">
              <a:solidFill>
                <a:schemeClr val="tx1"/>
              </a:solidFill>
              <a:latin typeface="Arial" charset="0"/>
            </a:endParaRPr>
          </a:p>
        </p:txBody>
      </p:sp>
      <p:sp>
        <p:nvSpPr>
          <p:cNvPr id="18" name="Ellipse 17"/>
          <p:cNvSpPr/>
          <p:nvPr/>
        </p:nvSpPr>
        <p:spPr>
          <a:xfrm>
            <a:off x="9390170" y="1807922"/>
            <a:ext cx="1457788" cy="2534199"/>
          </a:xfrm>
          <a:prstGeom prst="ellipse">
            <a:avLst/>
          </a:prstGeom>
          <a:solidFill>
            <a:schemeClr val="accent2">
              <a:lumMod val="20000"/>
              <a:lumOff val="80000"/>
            </a:schemeClr>
          </a:solidFill>
          <a:ln w="952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14375" fontAlgn="base">
              <a:lnSpc>
                <a:spcPct val="90000"/>
              </a:lnSpc>
              <a:buClr>
                <a:schemeClr val="tx2"/>
              </a:buClr>
            </a:pPr>
            <a:r>
              <a:rPr lang="de-DE" sz="1200" dirty="0" err="1">
                <a:solidFill>
                  <a:schemeClr val="tx1"/>
                </a:solidFill>
                <a:latin typeface="Arial" charset="0"/>
              </a:rPr>
              <a:t>Complex</a:t>
            </a:r>
            <a:r>
              <a:rPr lang="de-DE" sz="1200" dirty="0">
                <a:solidFill>
                  <a:schemeClr val="tx1"/>
                </a:solidFill>
                <a:latin typeface="Arial" charset="0"/>
              </a:rPr>
              <a:t> </a:t>
            </a:r>
            <a:r>
              <a:rPr lang="de-DE" sz="1200" dirty="0" err="1">
                <a:solidFill>
                  <a:schemeClr val="tx1"/>
                </a:solidFill>
                <a:latin typeface="Arial" charset="0"/>
              </a:rPr>
              <a:t>autonomous</a:t>
            </a:r>
            <a:r>
              <a:rPr lang="de-DE" sz="1200" dirty="0">
                <a:solidFill>
                  <a:schemeClr val="tx1"/>
                </a:solidFill>
                <a:latin typeface="Arial" charset="0"/>
              </a:rPr>
              <a:t> </a:t>
            </a:r>
            <a:r>
              <a:rPr lang="de-DE" sz="1200" dirty="0" err="1">
                <a:solidFill>
                  <a:schemeClr val="tx1"/>
                </a:solidFill>
                <a:latin typeface="Arial" charset="0"/>
              </a:rPr>
              <a:t>systems</a:t>
            </a:r>
            <a:endParaRPr lang="de-DE" sz="1200" dirty="0">
              <a:solidFill>
                <a:schemeClr val="tx1"/>
              </a:solidFill>
              <a:latin typeface="Arial" charset="0"/>
            </a:endParaRPr>
          </a:p>
        </p:txBody>
      </p:sp>
      <p:sp>
        <p:nvSpPr>
          <p:cNvPr id="16" name="Ellipse 15"/>
          <p:cNvSpPr/>
          <p:nvPr/>
        </p:nvSpPr>
        <p:spPr>
          <a:xfrm>
            <a:off x="8247605" y="1820861"/>
            <a:ext cx="1448796" cy="2534199"/>
          </a:xfrm>
          <a:prstGeom prst="ellips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14375" fontAlgn="base">
              <a:lnSpc>
                <a:spcPct val="90000"/>
              </a:lnSpc>
              <a:buClr>
                <a:schemeClr val="tx2"/>
              </a:buClr>
            </a:pPr>
            <a:r>
              <a:rPr lang="de-DE" sz="1200" dirty="0">
                <a:solidFill>
                  <a:schemeClr val="tx1"/>
                </a:solidFill>
                <a:latin typeface="Arial" charset="0"/>
              </a:rPr>
              <a:t>(</a:t>
            </a:r>
            <a:r>
              <a:rPr lang="de-DE" sz="1200" dirty="0" err="1">
                <a:solidFill>
                  <a:schemeClr val="tx1"/>
                </a:solidFill>
                <a:latin typeface="Arial" charset="0"/>
              </a:rPr>
              <a:t>automated</a:t>
            </a:r>
            <a:r>
              <a:rPr lang="de-DE" sz="1200" dirty="0">
                <a:solidFill>
                  <a:schemeClr val="tx1"/>
                </a:solidFill>
                <a:latin typeface="Arial" charset="0"/>
              </a:rPr>
              <a:t>) </a:t>
            </a:r>
            <a:r>
              <a:rPr lang="de-DE" sz="1200" dirty="0" err="1">
                <a:solidFill>
                  <a:schemeClr val="tx1"/>
                </a:solidFill>
                <a:latin typeface="Arial" charset="0"/>
              </a:rPr>
              <a:t>Process</a:t>
            </a:r>
            <a:r>
              <a:rPr lang="de-DE" sz="1200" dirty="0">
                <a:solidFill>
                  <a:schemeClr val="tx1"/>
                </a:solidFill>
                <a:latin typeface="Arial" charset="0"/>
              </a:rPr>
              <a:t> </a:t>
            </a:r>
            <a:r>
              <a:rPr lang="de-DE" sz="1200" dirty="0" err="1">
                <a:solidFill>
                  <a:schemeClr val="tx1"/>
                </a:solidFill>
                <a:latin typeface="Arial" charset="0"/>
              </a:rPr>
              <a:t>optimization</a:t>
            </a:r>
            <a:endParaRPr lang="de-DE" sz="1200" dirty="0">
              <a:solidFill>
                <a:schemeClr val="tx1"/>
              </a:solidFill>
              <a:latin typeface="Arial" charset="0"/>
            </a:endParaRPr>
          </a:p>
        </p:txBody>
      </p:sp>
      <p:sp>
        <p:nvSpPr>
          <p:cNvPr id="25" name="Rectangle 2"/>
          <p:cNvSpPr/>
          <p:nvPr/>
        </p:nvSpPr>
        <p:spPr>
          <a:xfrm>
            <a:off x="2999656" y="6427224"/>
            <a:ext cx="4392488" cy="43077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714375" fontAlgn="base">
              <a:lnSpc>
                <a:spcPct val="90000"/>
              </a:lnSpc>
              <a:buClr>
                <a:schemeClr val="tx2"/>
              </a:buClr>
            </a:pPr>
            <a:r>
              <a:rPr lang="de-DE" sz="1100" dirty="0">
                <a:solidFill>
                  <a:schemeClr val="tx1"/>
                </a:solidFill>
                <a:latin typeface="Arial" charset="0"/>
              </a:rPr>
              <a:t>Source 5A Model: Capone, 2016.</a:t>
            </a:r>
          </a:p>
          <a:p>
            <a:pPr defTabSz="714375" fontAlgn="base">
              <a:lnSpc>
                <a:spcPct val="90000"/>
              </a:lnSpc>
              <a:buClr>
                <a:schemeClr val="tx2"/>
              </a:buClr>
            </a:pPr>
            <a:r>
              <a:rPr lang="de-DE" sz="1100" dirty="0">
                <a:solidFill>
                  <a:schemeClr val="tx1"/>
                </a:solidFill>
                <a:latin typeface="Arial" charset="0"/>
              </a:rPr>
              <a:t>Source </a:t>
            </a:r>
            <a:r>
              <a:rPr lang="de-DE" sz="1100" dirty="0" err="1">
                <a:solidFill>
                  <a:schemeClr val="tx1"/>
                </a:solidFill>
                <a:latin typeface="Arial" charset="0"/>
              </a:rPr>
              <a:t>Use</a:t>
            </a:r>
            <a:r>
              <a:rPr lang="de-DE" sz="1100" dirty="0">
                <a:solidFill>
                  <a:schemeClr val="tx1"/>
                </a:solidFill>
                <a:latin typeface="Arial" charset="0"/>
              </a:rPr>
              <a:t> Case Cluster: in </a:t>
            </a:r>
            <a:r>
              <a:rPr lang="de-DE" sz="1100" dirty="0" err="1">
                <a:solidFill>
                  <a:schemeClr val="tx1"/>
                </a:solidFill>
                <a:latin typeface="Arial" charset="0"/>
              </a:rPr>
              <a:t>relation</a:t>
            </a:r>
            <a:r>
              <a:rPr lang="de-DE" sz="1100" dirty="0">
                <a:solidFill>
                  <a:schemeClr val="tx1"/>
                </a:solidFill>
                <a:latin typeface="Arial" charset="0"/>
              </a:rPr>
              <a:t> </a:t>
            </a:r>
            <a:r>
              <a:rPr lang="de-DE" sz="1100" dirty="0" err="1">
                <a:solidFill>
                  <a:schemeClr val="tx1"/>
                </a:solidFill>
                <a:latin typeface="Arial" charset="0"/>
              </a:rPr>
              <a:t>to</a:t>
            </a:r>
            <a:r>
              <a:rPr lang="de-DE" sz="1100" dirty="0">
                <a:solidFill>
                  <a:schemeClr val="tx1"/>
                </a:solidFill>
                <a:latin typeface="Arial" charset="0"/>
              </a:rPr>
              <a:t> </a:t>
            </a:r>
            <a:r>
              <a:rPr lang="de-DE" sz="1100" dirty="0" err="1">
                <a:solidFill>
                  <a:schemeClr val="tx1"/>
                </a:solidFill>
                <a:latin typeface="Arial" charset="0"/>
              </a:rPr>
              <a:t>Chui</a:t>
            </a:r>
            <a:r>
              <a:rPr lang="de-DE" sz="1100" dirty="0">
                <a:solidFill>
                  <a:schemeClr val="tx1"/>
                </a:solidFill>
                <a:latin typeface="Arial" charset="0"/>
              </a:rPr>
              <a:t>, 2010.</a:t>
            </a:r>
            <a:endParaRPr lang="de-DE" sz="1100" dirty="0">
              <a:solidFill>
                <a:srgbClr val="FF0000"/>
              </a:solidFill>
              <a:latin typeface="Arial" charset="0"/>
            </a:endParaRPr>
          </a:p>
        </p:txBody>
      </p:sp>
      <p:sp>
        <p:nvSpPr>
          <p:cNvPr id="8" name="Rechteck 7"/>
          <p:cNvSpPr/>
          <p:nvPr/>
        </p:nvSpPr>
        <p:spPr>
          <a:xfrm>
            <a:off x="3274237" y="5301209"/>
            <a:ext cx="7429040" cy="688538"/>
          </a:xfrm>
          <a:prstGeom prst="rect">
            <a:avLst/>
          </a:prstGeom>
          <a:solidFill>
            <a:schemeClr val="bg1">
              <a:lumMod val="9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14375" fontAlgn="base">
              <a:lnSpc>
                <a:spcPct val="90000"/>
              </a:lnSpc>
              <a:buClr>
                <a:schemeClr val="tx2"/>
              </a:buClr>
            </a:pPr>
            <a:r>
              <a:rPr lang="de-DE" sz="1400" dirty="0">
                <a:solidFill>
                  <a:schemeClr val="tx1"/>
                </a:solidFill>
                <a:latin typeface="Arial" charset="0"/>
              </a:rPr>
              <a:t>Connectivity </a:t>
            </a:r>
            <a:br>
              <a:rPr lang="de-DE" sz="1400" dirty="0">
                <a:solidFill>
                  <a:schemeClr val="tx1"/>
                </a:solidFill>
                <a:latin typeface="Arial" charset="0"/>
              </a:rPr>
            </a:br>
            <a:r>
              <a:rPr lang="de-DE" sz="1400" dirty="0">
                <a:solidFill>
                  <a:schemeClr val="tx1"/>
                </a:solidFill>
                <a:latin typeface="Arial" charset="0"/>
              </a:rPr>
              <a:t>(</a:t>
            </a:r>
            <a:r>
              <a:rPr lang="de-DE" sz="1400" dirty="0" err="1">
                <a:solidFill>
                  <a:schemeClr val="tx1"/>
                </a:solidFill>
                <a:latin typeface="Arial" charset="0"/>
              </a:rPr>
              <a:t>no</a:t>
            </a:r>
            <a:r>
              <a:rPr lang="de-DE" sz="1400" dirty="0">
                <a:solidFill>
                  <a:schemeClr val="tx1"/>
                </a:solidFill>
                <a:latin typeface="Arial" charset="0"/>
              </a:rPr>
              <a:t> </a:t>
            </a:r>
            <a:r>
              <a:rPr lang="de-DE" sz="1400" dirty="0" err="1">
                <a:solidFill>
                  <a:schemeClr val="tx1"/>
                </a:solidFill>
                <a:latin typeface="Arial" charset="0"/>
              </a:rPr>
              <a:t>business</a:t>
            </a:r>
            <a:r>
              <a:rPr lang="de-DE" sz="1400" dirty="0">
                <a:solidFill>
                  <a:schemeClr val="tx1"/>
                </a:solidFill>
                <a:latin typeface="Arial" charset="0"/>
              </a:rPr>
              <a:t> </a:t>
            </a:r>
            <a:r>
              <a:rPr lang="de-DE" sz="1400" dirty="0" err="1">
                <a:solidFill>
                  <a:schemeClr val="tx1"/>
                </a:solidFill>
                <a:latin typeface="Arial" charset="0"/>
              </a:rPr>
              <a:t>benefit</a:t>
            </a:r>
            <a:r>
              <a:rPr lang="de-DE" sz="1400" dirty="0">
                <a:solidFill>
                  <a:schemeClr val="tx1"/>
                </a:solidFill>
                <a:latin typeface="Arial" charset="0"/>
              </a:rPr>
              <a:t>)</a:t>
            </a:r>
          </a:p>
        </p:txBody>
      </p:sp>
      <p:sp>
        <p:nvSpPr>
          <p:cNvPr id="26" name="Rechteck 25"/>
          <p:cNvSpPr/>
          <p:nvPr/>
        </p:nvSpPr>
        <p:spPr>
          <a:xfrm>
            <a:off x="3274236" y="2708499"/>
            <a:ext cx="733532" cy="2437665"/>
          </a:xfrm>
          <a:prstGeom prst="rect">
            <a:avLst/>
          </a:prstGeom>
          <a:solidFill>
            <a:schemeClr val="bg1">
              <a:lumMod val="9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14375" fontAlgn="base">
              <a:lnSpc>
                <a:spcPct val="90000"/>
              </a:lnSpc>
              <a:buClr>
                <a:schemeClr val="tx2"/>
              </a:buClr>
            </a:pPr>
            <a:endParaRPr lang="de-DE" sz="1400" dirty="0">
              <a:solidFill>
                <a:schemeClr val="tx1"/>
              </a:solidFill>
              <a:latin typeface="Arial" charset="0"/>
            </a:endParaRPr>
          </a:p>
        </p:txBody>
      </p:sp>
      <p:pic>
        <p:nvPicPr>
          <p:cNvPr id="10" name="Grafik 9"/>
          <p:cNvPicPr>
            <a:picLocks noChangeAspect="1"/>
          </p:cNvPicPr>
          <p:nvPr/>
        </p:nvPicPr>
        <p:blipFill>
          <a:blip r:embed="rId4"/>
          <a:stretch>
            <a:fillRect/>
          </a:stretch>
        </p:blipFill>
        <p:spPr>
          <a:xfrm>
            <a:off x="3392902" y="3503364"/>
            <a:ext cx="470850" cy="862067"/>
          </a:xfrm>
          <a:prstGeom prst="rect">
            <a:avLst/>
          </a:prstGeom>
        </p:spPr>
      </p:pic>
    </p:spTree>
    <p:extLst>
      <p:ext uri="{BB962C8B-B14F-4D97-AF65-F5344CB8AC3E}">
        <p14:creationId xmlns:p14="http://schemas.microsoft.com/office/powerpoint/2010/main" val="685495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35"/>
          </p:nvPr>
        </p:nvSpPr>
        <p:spPr/>
        <p:txBody>
          <a:bodyPr/>
          <a:lstStyle/>
          <a:p>
            <a:r>
              <a:rPr lang="de-AT" dirty="0" smtClean="0"/>
              <a:t>It is about what we do with the data we get out of it, that creates the most business value. </a:t>
            </a:r>
            <a:endParaRPr lang="de-AT" dirty="0"/>
          </a:p>
        </p:txBody>
      </p:sp>
      <p:sp>
        <p:nvSpPr>
          <p:cNvPr id="14" name="Text Placeholder 13"/>
          <p:cNvSpPr>
            <a:spLocks noGrp="1"/>
          </p:cNvSpPr>
          <p:nvPr>
            <p:ph type="body" sz="quarter" idx="36"/>
          </p:nvPr>
        </p:nvSpPr>
        <p:spPr>
          <a:xfrm>
            <a:off x="7824192" y="5805264"/>
            <a:ext cx="3887813" cy="524886"/>
          </a:xfrm>
        </p:spPr>
        <p:txBody>
          <a:bodyPr/>
          <a:lstStyle/>
          <a:p>
            <a:r>
              <a:rPr lang="de-AT" dirty="0" smtClean="0"/>
              <a:t>That said, this slidedeck is about showing you how to build a prototype device using Arduino </a:t>
            </a:r>
            <a:r>
              <a:rPr lang="de-AT" dirty="0" smtClean="0">
                <a:sym typeface="Wingdings" panose="05000000000000000000" pitchFamily="2" charset="2"/>
              </a:rPr>
              <a:t></a:t>
            </a:r>
            <a:endParaRPr lang="de-AT" dirty="0"/>
          </a:p>
        </p:txBody>
      </p:sp>
      <p:sp>
        <p:nvSpPr>
          <p:cNvPr id="12" name="Title 11"/>
          <p:cNvSpPr>
            <a:spLocks noGrp="1"/>
          </p:cNvSpPr>
          <p:nvPr>
            <p:ph type="title"/>
          </p:nvPr>
        </p:nvSpPr>
        <p:spPr/>
        <p:txBody>
          <a:bodyPr/>
          <a:lstStyle/>
          <a:p>
            <a:r>
              <a:rPr lang="de-AT" dirty="0" smtClean="0"/>
              <a:t>So IoT is not just about the device!</a:t>
            </a:r>
            <a:endParaRPr lang="de-AT" dirty="0"/>
          </a:p>
        </p:txBody>
      </p:sp>
    </p:spTree>
    <p:extLst>
      <p:ext uri="{BB962C8B-B14F-4D97-AF65-F5344CB8AC3E}">
        <p14:creationId xmlns:p14="http://schemas.microsoft.com/office/powerpoint/2010/main" val="521101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07988" y="2204864"/>
            <a:ext cx="4823916" cy="2924629"/>
          </a:xfrm>
        </p:spPr>
        <p:txBody>
          <a:bodyPr/>
          <a:lstStyle/>
          <a:p>
            <a:r>
              <a:rPr lang="de-AT" dirty="0" smtClean="0"/>
              <a:t>Prototyping a device for IoT</a:t>
            </a:r>
            <a:endParaRPr lang="de-AT" dirty="0"/>
          </a:p>
        </p:txBody>
      </p:sp>
      <p:sp>
        <p:nvSpPr>
          <p:cNvPr id="11" name="Text Placeholder 10"/>
          <p:cNvSpPr>
            <a:spLocks noGrp="1"/>
          </p:cNvSpPr>
          <p:nvPr>
            <p:ph type="body" sz="quarter" idx="12"/>
          </p:nvPr>
        </p:nvSpPr>
        <p:spPr/>
        <p:txBody>
          <a:bodyPr/>
          <a:lstStyle/>
          <a:p>
            <a:r>
              <a:rPr lang="de-AT" dirty="0" smtClean="0"/>
              <a:t>Using Arduino</a:t>
            </a:r>
            <a:endParaRPr lang="de-AT" dirty="0"/>
          </a:p>
        </p:txBody>
      </p:sp>
    </p:spTree>
    <p:extLst>
      <p:ext uri="{BB962C8B-B14F-4D97-AF65-F5344CB8AC3E}">
        <p14:creationId xmlns:p14="http://schemas.microsoft.com/office/powerpoint/2010/main" val="262488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de-AT" dirty="0" smtClean="0"/>
              <a:t>Hello world:</a:t>
            </a:r>
          </a:p>
          <a:p>
            <a:r>
              <a:rPr lang="de-AT" dirty="0" smtClean="0"/>
              <a:t>Connecting to the Arduino UNO</a:t>
            </a:r>
            <a:endParaRPr lang="de-AT" dirty="0"/>
          </a:p>
        </p:txBody>
      </p:sp>
    </p:spTree>
    <p:extLst>
      <p:ext uri="{BB962C8B-B14F-4D97-AF65-F5344CB8AC3E}">
        <p14:creationId xmlns:p14="http://schemas.microsoft.com/office/powerpoint/2010/main" val="4082395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33"/>
          </p:nvPr>
        </p:nvSpPr>
        <p:spPr/>
        <p:txBody>
          <a:bodyPr/>
          <a:lstStyle/>
          <a:p>
            <a:endParaRPr lang="de-AT"/>
          </a:p>
        </p:txBody>
      </p:sp>
      <p:sp>
        <p:nvSpPr>
          <p:cNvPr id="4" name="Title 3"/>
          <p:cNvSpPr>
            <a:spLocks noGrp="1"/>
          </p:cNvSpPr>
          <p:nvPr>
            <p:ph type="title"/>
          </p:nvPr>
        </p:nvSpPr>
        <p:spPr/>
        <p:txBody>
          <a:bodyPr/>
          <a:lstStyle/>
          <a:p>
            <a:r>
              <a:rPr lang="de-AT" dirty="0" smtClean="0"/>
              <a:t>Some remarks up front</a:t>
            </a:r>
            <a:endParaRPr lang="de-AT" dirty="0"/>
          </a:p>
        </p:txBody>
      </p:sp>
      <p:sp>
        <p:nvSpPr>
          <p:cNvPr id="6" name="Text Placeholder 5"/>
          <p:cNvSpPr>
            <a:spLocks noGrp="1"/>
          </p:cNvSpPr>
          <p:nvPr>
            <p:ph type="body" sz="quarter" idx="35"/>
          </p:nvPr>
        </p:nvSpPr>
        <p:spPr>
          <a:xfrm>
            <a:off x="417592" y="1430234"/>
            <a:ext cx="4382264" cy="5011014"/>
          </a:xfrm>
        </p:spPr>
        <p:txBody>
          <a:bodyPr/>
          <a:lstStyle/>
          <a:p>
            <a:r>
              <a:rPr lang="de-AT" dirty="0" smtClean="0"/>
              <a:t>In this tutorial we use Arduino Uno. </a:t>
            </a:r>
          </a:p>
          <a:p>
            <a:r>
              <a:rPr lang="de-AT" dirty="0" smtClean="0"/>
              <a:t>You could also do prototyping with Raspberry Pi, which in some use cases may be easier. </a:t>
            </a:r>
          </a:p>
          <a:p>
            <a:endParaRPr lang="de-AT" dirty="0" smtClean="0"/>
          </a:p>
          <a:p>
            <a:r>
              <a:rPr lang="de-AT" dirty="0" smtClean="0"/>
              <a:t>Depending on your knowledge, you can use either technology. </a:t>
            </a:r>
          </a:p>
          <a:p>
            <a:endParaRPr lang="de-AT" dirty="0" smtClean="0"/>
          </a:p>
          <a:p>
            <a:r>
              <a:rPr lang="de-AT" dirty="0" smtClean="0"/>
              <a:t>My gut feeling: Arduino is better if the prototype is ‚hardware‘-heavy, Raspberry Pi is better with connectivity to internet. </a:t>
            </a:r>
            <a:endParaRPr lang="de-AT" dirty="0"/>
          </a:p>
        </p:txBody>
      </p:sp>
    </p:spTree>
    <p:extLst>
      <p:ext uri="{BB962C8B-B14F-4D97-AF65-F5344CB8AC3E}">
        <p14:creationId xmlns:p14="http://schemas.microsoft.com/office/powerpoint/2010/main" val="218907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de-AT"/>
          </a:p>
        </p:txBody>
      </p:sp>
      <p:sp>
        <p:nvSpPr>
          <p:cNvPr id="3" name="Title 2"/>
          <p:cNvSpPr>
            <a:spLocks noGrp="1"/>
          </p:cNvSpPr>
          <p:nvPr>
            <p:ph type="title"/>
          </p:nvPr>
        </p:nvSpPr>
        <p:spPr/>
        <p:txBody>
          <a:bodyPr/>
          <a:lstStyle/>
          <a:p>
            <a:r>
              <a:rPr lang="de-AT" dirty="0"/>
              <a:t>Some </a:t>
            </a:r>
            <a:r>
              <a:rPr lang="de-AT" dirty="0" smtClean="0"/>
              <a:t>Usefull links</a:t>
            </a:r>
            <a:endParaRPr lang="de-AT" dirty="0"/>
          </a:p>
        </p:txBody>
      </p:sp>
      <p:sp>
        <p:nvSpPr>
          <p:cNvPr id="4" name="Text Placeholder 3"/>
          <p:cNvSpPr>
            <a:spLocks noGrp="1"/>
          </p:cNvSpPr>
          <p:nvPr>
            <p:ph type="body" sz="quarter" idx="35"/>
          </p:nvPr>
        </p:nvSpPr>
        <p:spPr>
          <a:xfrm>
            <a:off x="417592" y="1430234"/>
            <a:ext cx="5462384" cy="5011014"/>
          </a:xfrm>
        </p:spPr>
        <p:txBody>
          <a:bodyPr/>
          <a:lstStyle/>
          <a:p>
            <a:r>
              <a:rPr lang="de-AT" dirty="0" smtClean="0"/>
              <a:t>There are a lot of tutorials and tools out there that can help you get started, so you can also look there, instead of in this tutorial: </a:t>
            </a:r>
          </a:p>
          <a:p>
            <a:r>
              <a:rPr lang="de-AT" dirty="0">
                <a:hlinkClick r:id="rId2"/>
              </a:rPr>
              <a:t>https://</a:t>
            </a:r>
            <a:r>
              <a:rPr lang="de-AT" dirty="0" smtClean="0">
                <a:hlinkClick r:id="rId2"/>
              </a:rPr>
              <a:t>www.arduino.cc/en/Tutorial/HomePage</a:t>
            </a:r>
            <a:endParaRPr lang="de-AT" dirty="0" smtClean="0"/>
          </a:p>
          <a:p>
            <a:endParaRPr lang="de-AT" dirty="0" smtClean="0"/>
          </a:p>
          <a:p>
            <a:r>
              <a:rPr lang="de-AT" dirty="0" smtClean="0"/>
              <a:t>Also in German: </a:t>
            </a:r>
          </a:p>
          <a:p>
            <a:r>
              <a:rPr lang="de-AT" dirty="0">
                <a:hlinkClick r:id="rId3"/>
              </a:rPr>
              <a:t>http://www.arduino-tutorial.de</a:t>
            </a:r>
            <a:r>
              <a:rPr lang="de-AT" dirty="0" smtClean="0">
                <a:hlinkClick r:id="rId3"/>
              </a:rPr>
              <a:t>/</a:t>
            </a:r>
            <a:endParaRPr lang="de-AT" dirty="0" smtClean="0"/>
          </a:p>
          <a:p>
            <a:endParaRPr lang="de-AT" dirty="0"/>
          </a:p>
          <a:p>
            <a:r>
              <a:rPr lang="de-AT" dirty="0" smtClean="0"/>
              <a:t>A tool (that is still under construction) for creating circuit diagrams and simulating them: </a:t>
            </a:r>
          </a:p>
          <a:p>
            <a:r>
              <a:rPr lang="de-AT" dirty="0" smtClean="0">
                <a:hlinkClick r:id="rId4"/>
              </a:rPr>
              <a:t>www.tinkercad.com</a:t>
            </a:r>
            <a:endParaRPr lang="de-AT" dirty="0" smtClean="0"/>
          </a:p>
          <a:p>
            <a:endParaRPr lang="de-AT" dirty="0" smtClean="0"/>
          </a:p>
          <a:p>
            <a:r>
              <a:rPr lang="de-AT" dirty="0" smtClean="0"/>
              <a:t>Also, there is a CD with the Sensorkit, that contains example code and circuits for each sensor. </a:t>
            </a:r>
            <a:endParaRPr lang="de-AT" dirty="0"/>
          </a:p>
        </p:txBody>
      </p:sp>
    </p:spTree>
    <p:extLst>
      <p:ext uri="{BB962C8B-B14F-4D97-AF65-F5344CB8AC3E}">
        <p14:creationId xmlns:p14="http://schemas.microsoft.com/office/powerpoint/2010/main" val="1442487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de-AT"/>
          </a:p>
        </p:txBody>
      </p:sp>
      <p:sp>
        <p:nvSpPr>
          <p:cNvPr id="3" name="Title 2"/>
          <p:cNvSpPr>
            <a:spLocks noGrp="1"/>
          </p:cNvSpPr>
          <p:nvPr>
            <p:ph type="title"/>
          </p:nvPr>
        </p:nvSpPr>
        <p:spPr/>
        <p:txBody>
          <a:bodyPr/>
          <a:lstStyle/>
          <a:p>
            <a:r>
              <a:rPr lang="de-AT" dirty="0" smtClean="0"/>
              <a:t>You need the following items for this tutorial:</a:t>
            </a:r>
            <a:endParaRPr lang="de-AT" dirty="0"/>
          </a:p>
        </p:txBody>
      </p:sp>
      <p:sp>
        <p:nvSpPr>
          <p:cNvPr id="4" name="Text Placeholder 3"/>
          <p:cNvSpPr>
            <a:spLocks noGrp="1"/>
          </p:cNvSpPr>
          <p:nvPr>
            <p:ph type="body" sz="quarter" idx="35"/>
          </p:nvPr>
        </p:nvSpPr>
        <p:spPr>
          <a:xfrm>
            <a:off x="417592" y="1430234"/>
            <a:ext cx="4382264" cy="5011014"/>
          </a:xfrm>
        </p:spPr>
        <p:txBody>
          <a:bodyPr/>
          <a:lstStyle/>
          <a:p>
            <a:r>
              <a:rPr lang="de-AT" dirty="0" smtClean="0"/>
              <a:t>1 Arduino Uno</a:t>
            </a:r>
          </a:p>
          <a:p>
            <a:r>
              <a:rPr lang="de-AT" dirty="0" smtClean="0"/>
              <a:t>1 USB to Micro-USB cable</a:t>
            </a:r>
          </a:p>
          <a:p>
            <a:r>
              <a:rPr lang="de-AT" dirty="0" smtClean="0"/>
              <a:t>1 Laptop to do the programming on </a:t>
            </a:r>
          </a:p>
          <a:p>
            <a:r>
              <a:rPr lang="de-AT" dirty="0"/>
              <a:t>	</a:t>
            </a:r>
            <a:r>
              <a:rPr lang="de-AT" dirty="0" smtClean="0"/>
              <a:t>(I assume a Windows laptop)</a:t>
            </a:r>
          </a:p>
          <a:p>
            <a:r>
              <a:rPr lang="de-AT" dirty="0" smtClean="0"/>
              <a:t>1 Infrared sensor</a:t>
            </a:r>
          </a:p>
          <a:p>
            <a:r>
              <a:rPr lang="de-AT" dirty="0" smtClean="0"/>
              <a:t>1 Infrared transmitter</a:t>
            </a:r>
          </a:p>
          <a:p>
            <a:r>
              <a:rPr lang="de-AT" dirty="0" smtClean="0"/>
              <a:t>2 Breadboards </a:t>
            </a:r>
            <a:r>
              <a:rPr lang="de-AT" dirty="0" smtClean="0">
                <a:sym typeface="Wingdings" panose="05000000000000000000" pitchFamily="2" charset="2"/>
              </a:rPr>
              <a:t></a:t>
            </a:r>
            <a:endParaRPr lang="de-AT" dirty="0" smtClean="0"/>
          </a:p>
          <a:p>
            <a:r>
              <a:rPr lang="de-AT" dirty="0" smtClean="0"/>
              <a:t>Maybe some Resistors</a:t>
            </a:r>
          </a:p>
          <a:p>
            <a:r>
              <a:rPr lang="de-AT" dirty="0" smtClean="0"/>
              <a:t>Jumper cables (male-male; female-female)</a:t>
            </a:r>
          </a:p>
          <a:p>
            <a:endParaRPr lang="de-AT"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359696" y="4653136"/>
            <a:ext cx="2109217" cy="210921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1704" y="2996952"/>
            <a:ext cx="1235968" cy="1235968"/>
          </a:xfrm>
          <a:prstGeom prst="rect">
            <a:avLst/>
          </a:prstGeom>
        </p:spPr>
      </p:pic>
    </p:spTree>
    <p:extLst>
      <p:ext uri="{BB962C8B-B14F-4D97-AF65-F5344CB8AC3E}">
        <p14:creationId xmlns:p14="http://schemas.microsoft.com/office/powerpoint/2010/main" val="155522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285750" indent="-285750">
              <a:buFontTx/>
              <a:buChar char="-"/>
            </a:pPr>
            <a:r>
              <a:rPr lang="de-AT" dirty="0" smtClean="0"/>
              <a:t>IoT at Capgemini</a:t>
            </a:r>
          </a:p>
          <a:p>
            <a:pPr marL="285750" indent="-285750">
              <a:buFontTx/>
              <a:buChar char="-"/>
            </a:pPr>
            <a:r>
              <a:rPr lang="de-AT" dirty="0" smtClean="0"/>
              <a:t>What do we mean with IoT?</a:t>
            </a:r>
          </a:p>
          <a:p>
            <a:pPr marL="285750" indent="-285750">
              <a:buFontTx/>
              <a:buChar char="-"/>
            </a:pPr>
            <a:r>
              <a:rPr lang="de-AT" dirty="0" smtClean="0"/>
              <a:t>General Use Case pattern for IoT</a:t>
            </a:r>
          </a:p>
          <a:p>
            <a:pPr marL="285750" indent="-285750">
              <a:buFontTx/>
              <a:buChar char="-"/>
            </a:pPr>
            <a:r>
              <a:rPr lang="de-AT" dirty="0" smtClean="0"/>
              <a:t>Prototyping a device for IoT</a:t>
            </a:r>
            <a:endParaRPr lang="de-AT" dirty="0"/>
          </a:p>
        </p:txBody>
      </p:sp>
      <p:sp>
        <p:nvSpPr>
          <p:cNvPr id="4" name="Title 3"/>
          <p:cNvSpPr>
            <a:spLocks noGrp="1"/>
          </p:cNvSpPr>
          <p:nvPr>
            <p:ph type="title"/>
          </p:nvPr>
        </p:nvSpPr>
        <p:spPr/>
        <p:txBody>
          <a:bodyPr/>
          <a:lstStyle/>
          <a:p>
            <a:r>
              <a:rPr lang="de-AT" dirty="0" smtClean="0"/>
              <a:t>Goal of this slidedeck</a:t>
            </a:r>
            <a:endParaRPr lang="de-AT" dirty="0"/>
          </a:p>
        </p:txBody>
      </p:sp>
    </p:spTree>
    <p:extLst>
      <p:ext uri="{BB962C8B-B14F-4D97-AF65-F5344CB8AC3E}">
        <p14:creationId xmlns:p14="http://schemas.microsoft.com/office/powerpoint/2010/main" val="3762643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de-AT"/>
          </a:p>
        </p:txBody>
      </p:sp>
      <p:sp>
        <p:nvSpPr>
          <p:cNvPr id="3" name="Title 2"/>
          <p:cNvSpPr>
            <a:spLocks noGrp="1"/>
          </p:cNvSpPr>
          <p:nvPr>
            <p:ph type="title"/>
          </p:nvPr>
        </p:nvSpPr>
        <p:spPr/>
        <p:txBody>
          <a:bodyPr/>
          <a:lstStyle/>
          <a:p>
            <a:r>
              <a:rPr lang="de-AT" dirty="0" smtClean="0"/>
              <a:t>Connecting to the Uno</a:t>
            </a:r>
            <a:endParaRPr lang="de-AT" dirty="0"/>
          </a:p>
        </p:txBody>
      </p:sp>
      <p:sp>
        <p:nvSpPr>
          <p:cNvPr id="4" name="Text Placeholder 3"/>
          <p:cNvSpPr>
            <a:spLocks noGrp="1"/>
          </p:cNvSpPr>
          <p:nvPr>
            <p:ph type="body" sz="quarter" idx="35"/>
          </p:nvPr>
        </p:nvSpPr>
        <p:spPr/>
        <p:txBody>
          <a:bodyPr/>
          <a:lstStyle/>
          <a:p>
            <a:r>
              <a:rPr lang="de-AT" dirty="0" smtClean="0"/>
              <a:t>This is your Arduino Uno. </a:t>
            </a:r>
          </a:p>
          <a:p>
            <a:r>
              <a:rPr lang="de-AT" dirty="0" smtClean="0"/>
              <a:t>Before connecting it to your laptop, you need to install the proper software.</a:t>
            </a:r>
          </a:p>
          <a:p>
            <a:endParaRPr lang="de-AT" dirty="0"/>
          </a:p>
          <a:p>
            <a:r>
              <a:rPr lang="de-AT" dirty="0" smtClean="0"/>
              <a:t>Go on your laptop to:</a:t>
            </a:r>
          </a:p>
          <a:p>
            <a:r>
              <a:rPr lang="de-AT" dirty="0">
                <a:hlinkClick r:id="rId2"/>
              </a:rPr>
              <a:t>https://</a:t>
            </a:r>
            <a:r>
              <a:rPr lang="de-AT" dirty="0" smtClean="0">
                <a:hlinkClick r:id="rId2"/>
              </a:rPr>
              <a:t>www.arduino.cc/en/Main/Software</a:t>
            </a:r>
            <a:endParaRPr lang="de-AT" dirty="0" smtClean="0"/>
          </a:p>
          <a:p>
            <a:endParaRPr lang="de-AT" dirty="0"/>
          </a:p>
          <a:p>
            <a:r>
              <a:rPr lang="de-AT" dirty="0" smtClean="0"/>
              <a:t>Go to ‚Download the Arduino IDE‘, and click Windows installer: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928" y="1268413"/>
            <a:ext cx="6480720" cy="5686782"/>
          </a:xfrm>
          <a:prstGeom prst="rect">
            <a:avLst/>
          </a:prstGeom>
        </p:spPr>
      </p:pic>
      <p:sp>
        <p:nvSpPr>
          <p:cNvPr id="6" name="Oval Callout 5"/>
          <p:cNvSpPr/>
          <p:nvPr/>
        </p:nvSpPr>
        <p:spPr>
          <a:xfrm>
            <a:off x="2783632" y="4111804"/>
            <a:ext cx="5328592" cy="648072"/>
          </a:xfrm>
          <a:prstGeom prst="wedgeEllipseCallout">
            <a:avLst>
              <a:gd name="adj1" fmla="val 56388"/>
              <a:gd name="adj2" fmla="val 660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This is the actual processor chip, may look different (smaller) in your version</a:t>
            </a:r>
            <a:endParaRPr lang="de-AT" sz="1400" dirty="0"/>
          </a:p>
        </p:txBody>
      </p:sp>
      <p:sp>
        <p:nvSpPr>
          <p:cNvPr id="7" name="Oval Callout 6"/>
          <p:cNvSpPr/>
          <p:nvPr/>
        </p:nvSpPr>
        <p:spPr>
          <a:xfrm>
            <a:off x="5801538" y="1330237"/>
            <a:ext cx="5328592" cy="648072"/>
          </a:xfrm>
          <a:prstGeom prst="wedgeEllipseCallout">
            <a:avLst>
              <a:gd name="adj1" fmla="val 15847"/>
              <a:gd name="adj2" fmla="val 106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These are input/output (I/O) pins. You use these to connect to the sensors</a:t>
            </a:r>
            <a:endParaRPr lang="de-AT" sz="1400" dirty="0"/>
          </a:p>
        </p:txBody>
      </p:sp>
      <p:sp>
        <p:nvSpPr>
          <p:cNvPr id="8" name="Oval Callout 7"/>
          <p:cNvSpPr/>
          <p:nvPr/>
        </p:nvSpPr>
        <p:spPr>
          <a:xfrm>
            <a:off x="2639616" y="2193837"/>
            <a:ext cx="4431707" cy="648072"/>
          </a:xfrm>
          <a:prstGeom prst="wedgeEllipseCallout">
            <a:avLst>
              <a:gd name="adj1" fmla="val 22811"/>
              <a:gd name="adj2" fmla="val 99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Micro-USB connector, this is how you attach it to your laptop</a:t>
            </a:r>
            <a:endParaRPr lang="de-AT" sz="1400" dirty="0"/>
          </a:p>
        </p:txBody>
      </p:sp>
      <p:sp>
        <p:nvSpPr>
          <p:cNvPr id="9" name="Oval Callout 8"/>
          <p:cNvSpPr/>
          <p:nvPr/>
        </p:nvSpPr>
        <p:spPr>
          <a:xfrm>
            <a:off x="6698423" y="6117212"/>
            <a:ext cx="4431707" cy="648072"/>
          </a:xfrm>
          <a:prstGeom prst="wedgeEllipseCallout">
            <a:avLst>
              <a:gd name="adj1" fmla="val -45536"/>
              <a:gd name="adj2" fmla="val -1032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Power connector</a:t>
            </a:r>
            <a:endParaRPr lang="de-AT" sz="1400" dirty="0"/>
          </a:p>
        </p:txBody>
      </p:sp>
      <p:pic>
        <p:nvPicPr>
          <p:cNvPr id="10" name="Picture 9"/>
          <p:cNvPicPr>
            <a:picLocks noChangeAspect="1"/>
          </p:cNvPicPr>
          <p:nvPr/>
        </p:nvPicPr>
        <p:blipFill>
          <a:blip r:embed="rId4"/>
          <a:stretch>
            <a:fillRect/>
          </a:stretch>
        </p:blipFill>
        <p:spPr>
          <a:xfrm>
            <a:off x="576064" y="5522834"/>
            <a:ext cx="4871864" cy="1325820"/>
          </a:xfrm>
          <a:prstGeom prst="rect">
            <a:avLst/>
          </a:prstGeom>
        </p:spPr>
      </p:pic>
      <p:sp>
        <p:nvSpPr>
          <p:cNvPr id="11" name="Down Arrow 10"/>
          <p:cNvSpPr/>
          <p:nvPr/>
        </p:nvSpPr>
        <p:spPr>
          <a:xfrm rot="18097340">
            <a:off x="3460767" y="5267656"/>
            <a:ext cx="277668" cy="8895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3333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de-AT"/>
          </a:p>
        </p:txBody>
      </p:sp>
      <p:sp>
        <p:nvSpPr>
          <p:cNvPr id="3" name="Title 2"/>
          <p:cNvSpPr>
            <a:spLocks noGrp="1"/>
          </p:cNvSpPr>
          <p:nvPr>
            <p:ph type="title"/>
          </p:nvPr>
        </p:nvSpPr>
        <p:spPr/>
        <p:txBody>
          <a:bodyPr/>
          <a:lstStyle/>
          <a:p>
            <a:r>
              <a:rPr lang="de-AT" dirty="0" smtClean="0"/>
              <a:t>Connecting to the Uno</a:t>
            </a:r>
            <a:endParaRPr lang="de-AT" dirty="0"/>
          </a:p>
        </p:txBody>
      </p:sp>
      <p:sp>
        <p:nvSpPr>
          <p:cNvPr id="4" name="Text Placeholder 3"/>
          <p:cNvSpPr>
            <a:spLocks noGrp="1"/>
          </p:cNvSpPr>
          <p:nvPr>
            <p:ph type="body" sz="quarter" idx="35"/>
          </p:nvPr>
        </p:nvSpPr>
        <p:spPr/>
        <p:txBody>
          <a:bodyPr/>
          <a:lstStyle/>
          <a:p>
            <a:r>
              <a:rPr lang="de-AT" dirty="0" smtClean="0"/>
              <a:t>After installing the Uno IDE, you can start the application</a:t>
            </a:r>
          </a:p>
          <a:p>
            <a:endParaRPr lang="de-AT" dirty="0"/>
          </a:p>
          <a:p>
            <a:r>
              <a:rPr lang="de-AT" dirty="0" smtClean="0"/>
              <a:t>It shows you a ‚sketch‘, which is basically a script you can run on an Arduino. </a:t>
            </a:r>
          </a:p>
          <a:p>
            <a:endParaRPr lang="de-AT" dirty="0"/>
          </a:p>
          <a:p>
            <a:pPr marL="285750" indent="-285750">
              <a:buFontTx/>
              <a:buChar char="-"/>
            </a:pPr>
            <a:r>
              <a:rPr lang="de-AT" dirty="0" smtClean="0"/>
              <a:t>You program the code on your laptop</a:t>
            </a:r>
          </a:p>
          <a:p>
            <a:pPr marL="285750" indent="-285750">
              <a:buFontTx/>
              <a:buChar char="-"/>
            </a:pPr>
            <a:r>
              <a:rPr lang="de-AT" dirty="0" smtClean="0"/>
              <a:t>You deploy the code to the Arduino, which then runs the code continuously. </a:t>
            </a:r>
            <a:endParaRPr lang="de-AT" dirty="0"/>
          </a:p>
        </p:txBody>
      </p:sp>
      <p:pic>
        <p:nvPicPr>
          <p:cNvPr id="5" name="Picture 4"/>
          <p:cNvPicPr>
            <a:picLocks noChangeAspect="1"/>
          </p:cNvPicPr>
          <p:nvPr/>
        </p:nvPicPr>
        <p:blipFill>
          <a:blip r:embed="rId2"/>
          <a:stretch>
            <a:fillRect/>
          </a:stretch>
        </p:blipFill>
        <p:spPr>
          <a:xfrm>
            <a:off x="4301788" y="385420"/>
            <a:ext cx="5322604" cy="6500557"/>
          </a:xfrm>
          <a:prstGeom prst="rect">
            <a:avLst/>
          </a:prstGeom>
        </p:spPr>
      </p:pic>
      <p:sp>
        <p:nvSpPr>
          <p:cNvPr id="6" name="Oval Callout 5"/>
          <p:cNvSpPr/>
          <p:nvPr/>
        </p:nvSpPr>
        <p:spPr>
          <a:xfrm>
            <a:off x="9120336" y="1772816"/>
            <a:ext cx="2186294" cy="1800200"/>
          </a:xfrm>
          <a:prstGeom prst="wedgeEllipseCallout">
            <a:avLst>
              <a:gd name="adj1" fmla="val -109187"/>
              <a:gd name="adj2" fmla="val -333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Code in the Setup is run only once</a:t>
            </a:r>
            <a:endParaRPr lang="de-AT" dirty="0"/>
          </a:p>
        </p:txBody>
      </p:sp>
      <p:sp>
        <p:nvSpPr>
          <p:cNvPr id="7" name="Oval Callout 6"/>
          <p:cNvSpPr/>
          <p:nvPr/>
        </p:nvSpPr>
        <p:spPr>
          <a:xfrm>
            <a:off x="9120336" y="3702423"/>
            <a:ext cx="2186294" cy="1800200"/>
          </a:xfrm>
          <a:prstGeom prst="wedgeEllipseCallout">
            <a:avLst>
              <a:gd name="adj1" fmla="val -140032"/>
              <a:gd name="adj2" fmla="val -809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Code in the loop will continuously loop, until you turn the device off</a:t>
            </a:r>
            <a:endParaRPr lang="de-AT" sz="1400" dirty="0"/>
          </a:p>
        </p:txBody>
      </p:sp>
    </p:spTree>
    <p:extLst>
      <p:ext uri="{BB962C8B-B14F-4D97-AF65-F5344CB8AC3E}">
        <p14:creationId xmlns:p14="http://schemas.microsoft.com/office/powerpoint/2010/main" val="2349752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de-AT"/>
          </a:p>
        </p:txBody>
      </p:sp>
      <p:sp>
        <p:nvSpPr>
          <p:cNvPr id="3" name="Title 2"/>
          <p:cNvSpPr>
            <a:spLocks noGrp="1"/>
          </p:cNvSpPr>
          <p:nvPr>
            <p:ph type="title"/>
          </p:nvPr>
        </p:nvSpPr>
        <p:spPr/>
        <p:txBody>
          <a:bodyPr/>
          <a:lstStyle/>
          <a:p>
            <a:r>
              <a:rPr lang="de-AT" dirty="0" smtClean="0"/>
              <a:t>Connecting to the Uno</a:t>
            </a:r>
            <a:endParaRPr lang="de-AT" dirty="0"/>
          </a:p>
        </p:txBody>
      </p:sp>
      <p:sp>
        <p:nvSpPr>
          <p:cNvPr id="4" name="Text Placeholder 3"/>
          <p:cNvSpPr>
            <a:spLocks noGrp="1"/>
          </p:cNvSpPr>
          <p:nvPr>
            <p:ph type="body" sz="quarter" idx="35"/>
          </p:nvPr>
        </p:nvSpPr>
        <p:spPr/>
        <p:txBody>
          <a:bodyPr/>
          <a:lstStyle/>
          <a:p>
            <a:r>
              <a:rPr lang="de-AT" dirty="0" smtClean="0"/>
              <a:t>Now, plug the arduino into your laptop via the USB-cable. </a:t>
            </a:r>
          </a:p>
          <a:p>
            <a:endParaRPr lang="de-AT" dirty="0" smtClean="0"/>
          </a:p>
          <a:p>
            <a:r>
              <a:rPr lang="de-AT" dirty="0" smtClean="0"/>
              <a:t>Some lights should start blinking. It could be that windows installs some drivers now. </a:t>
            </a:r>
          </a:p>
          <a:p>
            <a:endParaRPr lang="de-AT" dirty="0"/>
          </a:p>
          <a:p>
            <a:endParaRPr lang="de-AT" dirty="0"/>
          </a:p>
          <a:p>
            <a:r>
              <a:rPr lang="de-AT" dirty="0" smtClean="0"/>
              <a:t>To test if the Arduino works properly, we will run a standard script to test with a LED light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5380" y="261723"/>
            <a:ext cx="6191250" cy="3486150"/>
          </a:xfrm>
          <a:prstGeom prst="rect">
            <a:avLst/>
          </a:prstGeom>
        </p:spPr>
      </p:pic>
    </p:spTree>
    <p:extLst>
      <p:ext uri="{BB962C8B-B14F-4D97-AF65-F5344CB8AC3E}">
        <p14:creationId xmlns:p14="http://schemas.microsoft.com/office/powerpoint/2010/main" val="1600230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de-AT"/>
          </a:p>
        </p:txBody>
      </p:sp>
      <p:sp>
        <p:nvSpPr>
          <p:cNvPr id="3" name="Title 2"/>
          <p:cNvSpPr>
            <a:spLocks noGrp="1"/>
          </p:cNvSpPr>
          <p:nvPr>
            <p:ph type="title"/>
          </p:nvPr>
        </p:nvSpPr>
        <p:spPr/>
        <p:txBody>
          <a:bodyPr/>
          <a:lstStyle/>
          <a:p>
            <a:r>
              <a:rPr lang="de-AT" dirty="0" smtClean="0"/>
              <a:t>Connecting to the Uno</a:t>
            </a:r>
            <a:endParaRPr lang="de-AT" dirty="0"/>
          </a:p>
        </p:txBody>
      </p:sp>
      <p:sp>
        <p:nvSpPr>
          <p:cNvPr id="4" name="Text Placeholder 3"/>
          <p:cNvSpPr>
            <a:spLocks noGrp="1"/>
          </p:cNvSpPr>
          <p:nvPr>
            <p:ph type="body" sz="quarter" idx="35"/>
          </p:nvPr>
        </p:nvSpPr>
        <p:spPr>
          <a:xfrm>
            <a:off x="417592" y="1430234"/>
            <a:ext cx="5246360" cy="5011014"/>
          </a:xfrm>
        </p:spPr>
        <p:txBody>
          <a:bodyPr/>
          <a:lstStyle/>
          <a:p>
            <a:r>
              <a:rPr lang="de-AT" dirty="0" smtClean="0"/>
              <a:t>This is a LED:</a:t>
            </a:r>
          </a:p>
          <a:p>
            <a:endParaRPr lang="de-AT" dirty="0" smtClean="0"/>
          </a:p>
          <a:p>
            <a:endParaRPr lang="de-AT" dirty="0"/>
          </a:p>
          <a:p>
            <a:r>
              <a:rPr lang="de-AT" dirty="0" smtClean="0"/>
              <a:t>They come in different colors.</a:t>
            </a:r>
          </a:p>
          <a:p>
            <a:endParaRPr lang="de-AT" dirty="0"/>
          </a:p>
          <a:p>
            <a:r>
              <a:rPr lang="de-AT" dirty="0" smtClean="0"/>
              <a:t>LEDs only allow current to flow in 1 direction, this is why it is important that you plug it in the right way. </a:t>
            </a:r>
          </a:p>
          <a:p>
            <a:r>
              <a:rPr lang="de-AT" dirty="0" smtClean="0">
                <a:sym typeface="Wingdings" panose="05000000000000000000" pitchFamily="2" charset="2"/>
              </a:rPr>
              <a:t> The long leg is always the Positive pin</a:t>
            </a:r>
          </a:p>
          <a:p>
            <a:endParaRPr lang="de-AT" dirty="0" smtClean="0">
              <a:sym typeface="Wingdings" panose="05000000000000000000" pitchFamily="2" charset="2"/>
            </a:endParaRPr>
          </a:p>
          <a:p>
            <a:r>
              <a:rPr lang="de-AT" dirty="0" smtClean="0">
                <a:sym typeface="Wingdings" panose="05000000000000000000" pitchFamily="2" charset="2"/>
              </a:rPr>
              <a:t>BEFORE PLUGGING the led in, remove the USB Cable: Best to not change the circuit when it is plugged in. </a:t>
            </a:r>
            <a:endParaRPr lang="de-AT" dirty="0">
              <a:sym typeface="Wingdings" panose="05000000000000000000" pitchFamily="2" charset="2"/>
            </a:endParaRPr>
          </a:p>
          <a:p>
            <a:r>
              <a:rPr lang="de-AT" dirty="0" smtClean="0">
                <a:sym typeface="Wingdings" panose="05000000000000000000" pitchFamily="2" charset="2"/>
              </a:rPr>
              <a:t> </a:t>
            </a:r>
            <a:r>
              <a:rPr lang="de-AT" b="1" dirty="0" smtClean="0">
                <a:sym typeface="Wingdings" panose="05000000000000000000" pitchFamily="2" charset="2"/>
              </a:rPr>
              <a:t>Plug the LED into your arduino as shown in the picture. + goes into pin 13, - to the ground.</a:t>
            </a:r>
            <a:endParaRPr lang="de-AT" b="1"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592" y="836613"/>
            <a:ext cx="3143250" cy="145732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9976" y="1795701"/>
            <a:ext cx="4968552" cy="5062299"/>
          </a:xfrm>
          <a:prstGeom prst="rect">
            <a:avLst/>
          </a:prstGeom>
        </p:spPr>
      </p:pic>
    </p:spTree>
    <p:extLst>
      <p:ext uri="{BB962C8B-B14F-4D97-AF65-F5344CB8AC3E}">
        <p14:creationId xmlns:p14="http://schemas.microsoft.com/office/powerpoint/2010/main" val="3174712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de-AT"/>
          </a:p>
        </p:txBody>
      </p:sp>
      <p:sp>
        <p:nvSpPr>
          <p:cNvPr id="3" name="Title 2"/>
          <p:cNvSpPr>
            <a:spLocks noGrp="1"/>
          </p:cNvSpPr>
          <p:nvPr>
            <p:ph type="title"/>
          </p:nvPr>
        </p:nvSpPr>
        <p:spPr/>
        <p:txBody>
          <a:bodyPr/>
          <a:lstStyle/>
          <a:p>
            <a:r>
              <a:rPr lang="de-AT" dirty="0" smtClean="0"/>
              <a:t>Connecting to the Uno</a:t>
            </a:r>
            <a:endParaRPr lang="de-AT" dirty="0"/>
          </a:p>
        </p:txBody>
      </p:sp>
      <p:sp>
        <p:nvSpPr>
          <p:cNvPr id="4" name="Text Placeholder 3"/>
          <p:cNvSpPr>
            <a:spLocks noGrp="1"/>
          </p:cNvSpPr>
          <p:nvPr>
            <p:ph type="body" sz="quarter" idx="35"/>
          </p:nvPr>
        </p:nvSpPr>
        <p:spPr>
          <a:xfrm>
            <a:off x="417592" y="1430234"/>
            <a:ext cx="4886320" cy="5011014"/>
          </a:xfrm>
        </p:spPr>
        <p:txBody>
          <a:bodyPr/>
          <a:lstStyle/>
          <a:p>
            <a:r>
              <a:rPr lang="de-AT" dirty="0" smtClean="0"/>
              <a:t>Now, reconnect the Uno to your laptop over the USB cable. </a:t>
            </a:r>
          </a:p>
          <a:p>
            <a:endParaRPr lang="de-AT" b="1" dirty="0"/>
          </a:p>
          <a:p>
            <a:r>
              <a:rPr lang="de-AT" b="1" dirty="0" smtClean="0"/>
              <a:t>We will now load a standard sketch onto the Arduino. </a:t>
            </a:r>
          </a:p>
          <a:p>
            <a:endParaRPr lang="de-AT" b="1" dirty="0"/>
          </a:p>
          <a:p>
            <a:r>
              <a:rPr lang="de-AT" dirty="0" smtClean="0"/>
              <a:t>In the Sketch you have just opened, go to:</a:t>
            </a:r>
          </a:p>
          <a:p>
            <a:r>
              <a:rPr lang="de-AT" dirty="0" smtClean="0"/>
              <a:t>File &gt; Examples &gt; 01.Basics &gt; Blink</a:t>
            </a:r>
          </a:p>
          <a:p>
            <a:endParaRPr lang="de-AT" dirty="0"/>
          </a:p>
          <a:p>
            <a:r>
              <a:rPr lang="de-AT" dirty="0" smtClean="0"/>
              <a:t>It will open a new window, see next page.</a:t>
            </a:r>
          </a:p>
        </p:txBody>
      </p:sp>
      <p:pic>
        <p:nvPicPr>
          <p:cNvPr id="6" name="Picture 5"/>
          <p:cNvPicPr>
            <a:picLocks noChangeAspect="1"/>
          </p:cNvPicPr>
          <p:nvPr/>
        </p:nvPicPr>
        <p:blipFill>
          <a:blip r:embed="rId2"/>
          <a:stretch>
            <a:fillRect/>
          </a:stretch>
        </p:blipFill>
        <p:spPr>
          <a:xfrm>
            <a:off x="5447928" y="232007"/>
            <a:ext cx="6048672" cy="6640148"/>
          </a:xfrm>
          <a:prstGeom prst="rect">
            <a:avLst/>
          </a:prstGeom>
        </p:spPr>
      </p:pic>
    </p:spTree>
    <p:extLst>
      <p:ext uri="{BB962C8B-B14F-4D97-AF65-F5344CB8AC3E}">
        <p14:creationId xmlns:p14="http://schemas.microsoft.com/office/powerpoint/2010/main" val="2836888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de-AT"/>
          </a:p>
        </p:txBody>
      </p:sp>
      <p:sp>
        <p:nvSpPr>
          <p:cNvPr id="3" name="Title 2"/>
          <p:cNvSpPr>
            <a:spLocks noGrp="1"/>
          </p:cNvSpPr>
          <p:nvPr>
            <p:ph type="title"/>
          </p:nvPr>
        </p:nvSpPr>
        <p:spPr/>
        <p:txBody>
          <a:bodyPr/>
          <a:lstStyle/>
          <a:p>
            <a:r>
              <a:rPr lang="de-AT" dirty="0" smtClean="0"/>
              <a:t>Connecting to the Uno</a:t>
            </a:r>
            <a:endParaRPr lang="de-AT" dirty="0"/>
          </a:p>
        </p:txBody>
      </p:sp>
      <p:sp>
        <p:nvSpPr>
          <p:cNvPr id="4" name="Text Placeholder 3"/>
          <p:cNvSpPr>
            <a:spLocks noGrp="1"/>
          </p:cNvSpPr>
          <p:nvPr>
            <p:ph type="body" sz="quarter" idx="35"/>
          </p:nvPr>
        </p:nvSpPr>
        <p:spPr>
          <a:xfrm>
            <a:off x="417592" y="1430234"/>
            <a:ext cx="5246360" cy="5011014"/>
          </a:xfrm>
        </p:spPr>
        <p:txBody>
          <a:bodyPr/>
          <a:lstStyle/>
          <a:p>
            <a:r>
              <a:rPr lang="de-AT" dirty="0" smtClean="0"/>
              <a:t>If you scroll down in the Blink sketch, you will see some simple example code. </a:t>
            </a:r>
          </a:p>
          <a:p>
            <a:r>
              <a:rPr lang="de-AT" dirty="0"/>
              <a:t> </a:t>
            </a:r>
            <a:r>
              <a:rPr lang="de-AT" dirty="0" smtClean="0"/>
              <a:t>(this is written in C++, by the way)</a:t>
            </a:r>
          </a:p>
          <a:p>
            <a:r>
              <a:rPr lang="de-AT" dirty="0" smtClean="0"/>
              <a:t>If you want to learn the language, go to: </a:t>
            </a:r>
          </a:p>
          <a:p>
            <a:r>
              <a:rPr lang="de-AT" dirty="0">
                <a:hlinkClick r:id="rId2"/>
              </a:rPr>
              <a:t>https://www.arduino.cc/reference/en</a:t>
            </a:r>
            <a:r>
              <a:rPr lang="de-AT" dirty="0" smtClean="0">
                <a:hlinkClick r:id="rId2"/>
              </a:rPr>
              <a:t>/</a:t>
            </a:r>
            <a:endParaRPr lang="de-AT" dirty="0" smtClean="0"/>
          </a:p>
          <a:p>
            <a:endParaRPr lang="de-AT" dirty="0"/>
          </a:p>
          <a:p>
            <a:r>
              <a:rPr lang="de-AT" dirty="0" smtClean="0"/>
              <a:t>For now, you can also just copy paste code from the examples, and modify them. </a:t>
            </a:r>
          </a:p>
          <a:p>
            <a:endParaRPr lang="de-AT" dirty="0"/>
          </a:p>
          <a:p>
            <a:r>
              <a:rPr lang="de-AT" dirty="0" smtClean="0"/>
              <a:t>This code will blink the ‚build in LED‘, which is also connected to pin 13. This is why the LED we just added will also blink. </a:t>
            </a:r>
          </a:p>
          <a:p>
            <a:endParaRPr lang="de-AT" dirty="0"/>
          </a:p>
          <a:p>
            <a:r>
              <a:rPr lang="de-AT" dirty="0" smtClean="0"/>
              <a:t>Alternatively, you could change LED_BUILTIN by ‚13‘ everywhere, to get the same result.</a:t>
            </a:r>
          </a:p>
        </p:txBody>
      </p:sp>
      <p:pic>
        <p:nvPicPr>
          <p:cNvPr id="5" name="Picture 4"/>
          <p:cNvPicPr>
            <a:picLocks noChangeAspect="1"/>
          </p:cNvPicPr>
          <p:nvPr/>
        </p:nvPicPr>
        <p:blipFill>
          <a:blip r:embed="rId3"/>
          <a:stretch>
            <a:fillRect/>
          </a:stretch>
        </p:blipFill>
        <p:spPr>
          <a:xfrm>
            <a:off x="6023992" y="620688"/>
            <a:ext cx="5981700" cy="6315075"/>
          </a:xfrm>
          <a:prstGeom prst="rect">
            <a:avLst/>
          </a:prstGeom>
        </p:spPr>
      </p:pic>
    </p:spTree>
    <p:extLst>
      <p:ext uri="{BB962C8B-B14F-4D97-AF65-F5344CB8AC3E}">
        <p14:creationId xmlns:p14="http://schemas.microsoft.com/office/powerpoint/2010/main" val="2522755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de-AT"/>
          </a:p>
        </p:txBody>
      </p:sp>
      <p:sp>
        <p:nvSpPr>
          <p:cNvPr id="3" name="Title 2"/>
          <p:cNvSpPr>
            <a:spLocks noGrp="1"/>
          </p:cNvSpPr>
          <p:nvPr>
            <p:ph type="title"/>
          </p:nvPr>
        </p:nvSpPr>
        <p:spPr/>
        <p:txBody>
          <a:bodyPr/>
          <a:lstStyle/>
          <a:p>
            <a:r>
              <a:rPr lang="de-AT" dirty="0" smtClean="0"/>
              <a:t>Connecting to the Uno</a:t>
            </a:r>
            <a:endParaRPr lang="de-AT" dirty="0"/>
          </a:p>
        </p:txBody>
      </p:sp>
      <p:sp>
        <p:nvSpPr>
          <p:cNvPr id="4" name="Text Placeholder 3"/>
          <p:cNvSpPr>
            <a:spLocks noGrp="1"/>
          </p:cNvSpPr>
          <p:nvPr>
            <p:ph type="body" sz="quarter" idx="35"/>
          </p:nvPr>
        </p:nvSpPr>
        <p:spPr>
          <a:xfrm>
            <a:off x="417592" y="1430234"/>
            <a:ext cx="5246360" cy="5011014"/>
          </a:xfrm>
        </p:spPr>
        <p:txBody>
          <a:bodyPr/>
          <a:lstStyle/>
          <a:p>
            <a:r>
              <a:rPr lang="de-AT" dirty="0" smtClean="0"/>
              <a:t>To deploy the code to the Arduino, click the deploy button. </a:t>
            </a:r>
          </a:p>
          <a:p>
            <a:endParaRPr lang="de-AT" dirty="0"/>
          </a:p>
          <a:p>
            <a:r>
              <a:rPr lang="de-AT" dirty="0" smtClean="0"/>
              <a:t>This will validate and compile the code, and push it to the Arduino. </a:t>
            </a:r>
          </a:p>
          <a:p>
            <a:endParaRPr lang="de-AT" dirty="0"/>
          </a:p>
          <a:p>
            <a:r>
              <a:rPr lang="de-AT" dirty="0" smtClean="0"/>
              <a:t>You may get errors, maybe the sketch cannot find the board yet. Try this:</a:t>
            </a:r>
          </a:p>
          <a:p>
            <a:r>
              <a:rPr lang="de-AT" sz="1600" dirty="0" smtClean="0"/>
              <a:t>Tools &gt; Port &gt; [select port that has Arduino in it]</a:t>
            </a:r>
          </a:p>
          <a:p>
            <a:endParaRPr lang="de-AT" dirty="0"/>
          </a:p>
          <a:p>
            <a:r>
              <a:rPr lang="de-AT" dirty="0" smtClean="0"/>
              <a:t>If all goes well, the LED will start blinking, and you will see in the console:</a:t>
            </a:r>
          </a:p>
        </p:txBody>
      </p:sp>
      <p:pic>
        <p:nvPicPr>
          <p:cNvPr id="6" name="Picture 5"/>
          <p:cNvPicPr>
            <a:picLocks noChangeAspect="1"/>
          </p:cNvPicPr>
          <p:nvPr/>
        </p:nvPicPr>
        <p:blipFill>
          <a:blip r:embed="rId2"/>
          <a:stretch>
            <a:fillRect/>
          </a:stretch>
        </p:blipFill>
        <p:spPr>
          <a:xfrm>
            <a:off x="5879976" y="1413094"/>
            <a:ext cx="6029325" cy="1504950"/>
          </a:xfrm>
          <a:prstGeom prst="rect">
            <a:avLst/>
          </a:prstGeom>
        </p:spPr>
      </p:pic>
      <p:sp>
        <p:nvSpPr>
          <p:cNvPr id="7" name="Oval Callout 6"/>
          <p:cNvSpPr/>
          <p:nvPr/>
        </p:nvSpPr>
        <p:spPr>
          <a:xfrm>
            <a:off x="5087888" y="404813"/>
            <a:ext cx="4421700" cy="719931"/>
          </a:xfrm>
          <a:prstGeom prst="wedgeEllipseCallout">
            <a:avLst>
              <a:gd name="adj1" fmla="val -20575"/>
              <a:gd name="adj2" fmla="val 1688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Deploy button</a:t>
            </a:r>
            <a:endParaRPr lang="de-AT" dirty="0"/>
          </a:p>
        </p:txBody>
      </p:sp>
      <p:pic>
        <p:nvPicPr>
          <p:cNvPr id="8" name="Picture 7"/>
          <p:cNvPicPr>
            <a:picLocks noChangeAspect="1"/>
          </p:cNvPicPr>
          <p:nvPr/>
        </p:nvPicPr>
        <p:blipFill>
          <a:blip r:embed="rId3"/>
          <a:stretch>
            <a:fillRect/>
          </a:stretch>
        </p:blipFill>
        <p:spPr>
          <a:xfrm>
            <a:off x="5879976" y="2852936"/>
            <a:ext cx="6000750" cy="3267075"/>
          </a:xfrm>
          <a:prstGeom prst="rect">
            <a:avLst/>
          </a:prstGeom>
        </p:spPr>
      </p:pic>
      <p:pic>
        <p:nvPicPr>
          <p:cNvPr id="9" name="Picture 8"/>
          <p:cNvPicPr>
            <a:picLocks noChangeAspect="1"/>
          </p:cNvPicPr>
          <p:nvPr/>
        </p:nvPicPr>
        <p:blipFill>
          <a:blip r:embed="rId4"/>
          <a:stretch>
            <a:fillRect/>
          </a:stretch>
        </p:blipFill>
        <p:spPr>
          <a:xfrm>
            <a:off x="0" y="5472311"/>
            <a:ext cx="7074004" cy="1295400"/>
          </a:xfrm>
          <a:prstGeom prst="rect">
            <a:avLst/>
          </a:prstGeom>
        </p:spPr>
      </p:pic>
    </p:spTree>
    <p:extLst>
      <p:ext uri="{BB962C8B-B14F-4D97-AF65-F5344CB8AC3E}">
        <p14:creationId xmlns:p14="http://schemas.microsoft.com/office/powerpoint/2010/main" val="1656916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3"/>
          </p:nvPr>
        </p:nvSpPr>
        <p:spPr/>
        <p:txBody>
          <a:bodyPr/>
          <a:lstStyle/>
          <a:p>
            <a:endParaRPr lang="de-AT"/>
          </a:p>
        </p:txBody>
      </p:sp>
      <p:sp>
        <p:nvSpPr>
          <p:cNvPr id="3" name="Title 2"/>
          <p:cNvSpPr>
            <a:spLocks noGrp="1"/>
          </p:cNvSpPr>
          <p:nvPr>
            <p:ph type="title"/>
          </p:nvPr>
        </p:nvSpPr>
        <p:spPr/>
        <p:txBody>
          <a:bodyPr/>
          <a:lstStyle/>
          <a:p>
            <a:r>
              <a:rPr lang="de-AT" dirty="0" smtClean="0"/>
              <a:t>Well done!</a:t>
            </a:r>
            <a:endParaRPr lang="de-AT" dirty="0"/>
          </a:p>
        </p:txBody>
      </p:sp>
      <p:sp>
        <p:nvSpPr>
          <p:cNvPr id="4" name="Text Placeholder 3"/>
          <p:cNvSpPr>
            <a:spLocks noGrp="1"/>
          </p:cNvSpPr>
          <p:nvPr>
            <p:ph type="body" sz="quarter" idx="35"/>
          </p:nvPr>
        </p:nvSpPr>
        <p:spPr>
          <a:xfrm>
            <a:off x="417592" y="1430234"/>
            <a:ext cx="5390376" cy="5011014"/>
          </a:xfrm>
        </p:spPr>
        <p:txBody>
          <a:bodyPr/>
          <a:lstStyle/>
          <a:p>
            <a:r>
              <a:rPr lang="de-AT" dirty="0" smtClean="0"/>
              <a:t>Now you know the bare minimum to work with Arduino Uno. </a:t>
            </a:r>
          </a:p>
          <a:p>
            <a:endParaRPr lang="de-AT" dirty="0"/>
          </a:p>
          <a:p>
            <a:r>
              <a:rPr lang="de-AT" dirty="0" smtClean="0"/>
              <a:t>You can now start doing online tutorials such as on: </a:t>
            </a:r>
          </a:p>
          <a:p>
            <a:r>
              <a:rPr lang="de-AT" dirty="0">
                <a:hlinkClick r:id="rId2"/>
              </a:rPr>
              <a:t>https://</a:t>
            </a:r>
            <a:r>
              <a:rPr lang="de-AT" dirty="0" smtClean="0">
                <a:hlinkClick r:id="rId2"/>
              </a:rPr>
              <a:t>www.arduino.cc/en/Tutorial/HomePage</a:t>
            </a:r>
            <a:endParaRPr lang="de-AT" dirty="0" smtClean="0"/>
          </a:p>
          <a:p>
            <a:r>
              <a:rPr lang="de-AT" dirty="0" smtClean="0"/>
              <a:t>Or if you prefer German:</a:t>
            </a:r>
          </a:p>
          <a:p>
            <a:r>
              <a:rPr lang="de-AT" dirty="0">
                <a:hlinkClick r:id="rId3"/>
              </a:rPr>
              <a:t>http://www.arduino-tutorial.de/einfuhrung</a:t>
            </a:r>
            <a:r>
              <a:rPr lang="de-AT" dirty="0" smtClean="0">
                <a:hlinkClick r:id="rId3"/>
              </a:rPr>
              <a:t>/</a:t>
            </a:r>
            <a:endParaRPr lang="de-AT" dirty="0" smtClean="0"/>
          </a:p>
          <a:p>
            <a:endParaRPr lang="de-AT" dirty="0"/>
          </a:p>
          <a:p>
            <a:r>
              <a:rPr lang="de-AT" dirty="0" smtClean="0"/>
              <a:t>When you unplug the Arduino, the sketch will still be there. It will automatically start running the next time you plug in the Arduino. It is sometimes smart to put a ‚safe‘ sketch on it (like Blink) when you put away your Arduino, so that it doesn‘t do weird things when you connect to it after a few months </a:t>
            </a:r>
            <a:r>
              <a:rPr lang="de-AT" dirty="0" smtClean="0">
                <a:sym typeface="Wingdings" panose="05000000000000000000" pitchFamily="2" charset="2"/>
              </a:rPr>
              <a:t></a:t>
            </a:r>
            <a:endParaRPr lang="de-AT" dirty="0"/>
          </a:p>
          <a:p>
            <a:endParaRPr lang="de-AT" dirty="0"/>
          </a:p>
        </p:txBody>
      </p:sp>
    </p:spTree>
    <p:extLst>
      <p:ext uri="{BB962C8B-B14F-4D97-AF65-F5344CB8AC3E}">
        <p14:creationId xmlns:p14="http://schemas.microsoft.com/office/powerpoint/2010/main" val="1341461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6" name="Text Placeholder 5"/>
          <p:cNvSpPr>
            <a:spLocks noGrp="1"/>
          </p:cNvSpPr>
          <p:nvPr>
            <p:ph type="body" sz="quarter" idx="11"/>
          </p:nvPr>
        </p:nvSpPr>
        <p:spPr/>
        <p:txBody>
          <a:bodyPr/>
          <a:lstStyle/>
          <a:p>
            <a:r>
              <a:rPr lang="de-AT" dirty="0" smtClean="0"/>
              <a:t>Connecting the IR sensor and IR Receiver to Arduino Uno</a:t>
            </a:r>
            <a:endParaRPr lang="de-AT" dirty="0"/>
          </a:p>
        </p:txBody>
      </p:sp>
    </p:spTree>
    <p:extLst>
      <p:ext uri="{BB962C8B-B14F-4D97-AF65-F5344CB8AC3E}">
        <p14:creationId xmlns:p14="http://schemas.microsoft.com/office/powerpoint/2010/main" val="3902001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33"/>
          </p:nvPr>
        </p:nvSpPr>
        <p:spPr/>
        <p:txBody>
          <a:bodyPr/>
          <a:lstStyle/>
          <a:p>
            <a:endParaRPr lang="de-AT"/>
          </a:p>
        </p:txBody>
      </p:sp>
      <p:sp>
        <p:nvSpPr>
          <p:cNvPr id="7" name="Title 6"/>
          <p:cNvSpPr>
            <a:spLocks noGrp="1"/>
          </p:cNvSpPr>
          <p:nvPr>
            <p:ph type="title"/>
          </p:nvPr>
        </p:nvSpPr>
        <p:spPr/>
        <p:txBody>
          <a:bodyPr>
            <a:normAutofit fontScale="90000"/>
          </a:bodyPr>
          <a:lstStyle/>
          <a:p>
            <a:r>
              <a:rPr lang="de-AT" dirty="0"/>
              <a:t>Connecting the IR sensor and IR Receiver to Arduino Uno</a:t>
            </a:r>
            <a:br>
              <a:rPr lang="de-AT" dirty="0"/>
            </a:br>
            <a:endParaRPr lang="de-AT" dirty="0"/>
          </a:p>
        </p:txBody>
      </p:sp>
      <p:sp>
        <p:nvSpPr>
          <p:cNvPr id="10" name="Text Placeholder 9"/>
          <p:cNvSpPr>
            <a:spLocks noGrp="1"/>
          </p:cNvSpPr>
          <p:nvPr>
            <p:ph type="body" sz="quarter" idx="35"/>
          </p:nvPr>
        </p:nvSpPr>
        <p:spPr/>
        <p:txBody>
          <a:bodyPr/>
          <a:lstStyle/>
          <a:p>
            <a:r>
              <a:rPr lang="de-AT" dirty="0" smtClean="0"/>
              <a:t>This section will show you how to use a IR sensor and IR receiver. </a:t>
            </a:r>
          </a:p>
          <a:p>
            <a:endParaRPr lang="de-AT" dirty="0"/>
          </a:p>
          <a:p>
            <a:r>
              <a:rPr lang="de-AT" dirty="0" smtClean="0"/>
              <a:t>There are multiple IR sensors and receivers on the market, so it could be that yours looks different from the one we will use.</a:t>
            </a:r>
          </a:p>
          <a:p>
            <a:endParaRPr lang="de-AT" dirty="0"/>
          </a:p>
          <a:p>
            <a:pPr marL="285750" indent="-285750">
              <a:buFont typeface="Wingdings" panose="05000000000000000000" pitchFamily="2" charset="2"/>
              <a:buChar char="à"/>
            </a:pPr>
            <a:r>
              <a:rPr lang="de-AT" dirty="0" smtClean="0">
                <a:sym typeface="Wingdings" panose="05000000000000000000" pitchFamily="2" charset="2"/>
              </a:rPr>
              <a:t>Try to google the one you got, to see if the specs match what we want to do with it. </a:t>
            </a:r>
          </a:p>
          <a:p>
            <a:r>
              <a:rPr lang="de-AT" dirty="0" smtClean="0"/>
              <a:t> </a:t>
            </a:r>
            <a:endParaRPr lang="de-AT"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2355" y="1052736"/>
            <a:ext cx="1123566" cy="161115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1052736"/>
            <a:ext cx="1584176" cy="1584176"/>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7127" y="1430234"/>
            <a:ext cx="2312057" cy="1252364"/>
          </a:xfrm>
          <a:prstGeom prst="rect">
            <a:avLst/>
          </a:prstGeom>
        </p:spPr>
      </p:pic>
      <p:sp>
        <p:nvSpPr>
          <p:cNvPr id="16" name="TextBox 15"/>
          <p:cNvSpPr txBox="1"/>
          <p:nvPr/>
        </p:nvSpPr>
        <p:spPr>
          <a:xfrm>
            <a:off x="3968199" y="2682598"/>
            <a:ext cx="1691878" cy="369332"/>
          </a:xfrm>
          <a:prstGeom prst="rect">
            <a:avLst/>
          </a:prstGeom>
          <a:noFill/>
        </p:spPr>
        <p:txBody>
          <a:bodyPr wrap="square" rtlCol="0">
            <a:spAutoFit/>
          </a:bodyPr>
          <a:lstStyle/>
          <a:p>
            <a:r>
              <a:rPr lang="de-AT" dirty="0" smtClean="0"/>
              <a:t>Basic sensor</a:t>
            </a:r>
            <a:endParaRPr lang="de-AT" dirty="0"/>
          </a:p>
        </p:txBody>
      </p:sp>
      <p:sp>
        <p:nvSpPr>
          <p:cNvPr id="17" name="TextBox 16"/>
          <p:cNvSpPr txBox="1"/>
          <p:nvPr/>
        </p:nvSpPr>
        <p:spPr>
          <a:xfrm>
            <a:off x="6519161" y="2682598"/>
            <a:ext cx="1691878" cy="923330"/>
          </a:xfrm>
          <a:prstGeom prst="rect">
            <a:avLst/>
          </a:prstGeom>
          <a:noFill/>
        </p:spPr>
        <p:txBody>
          <a:bodyPr wrap="square" rtlCol="0">
            <a:spAutoFit/>
          </a:bodyPr>
          <a:lstStyle/>
          <a:p>
            <a:r>
              <a:rPr lang="de-AT" dirty="0" smtClean="0"/>
              <a:t>Basic sensor including resistors</a:t>
            </a:r>
            <a:endParaRPr lang="de-AT" dirty="0"/>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126" y="3212977"/>
            <a:ext cx="2339873" cy="1636118"/>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8048" y="3717032"/>
            <a:ext cx="1584176" cy="1584176"/>
          </a:xfrm>
          <a:prstGeom prst="rect">
            <a:avLst/>
          </a:prstGeom>
        </p:spPr>
      </p:pic>
      <p:sp>
        <p:nvSpPr>
          <p:cNvPr id="23" name="TextBox 22"/>
          <p:cNvSpPr txBox="1"/>
          <p:nvPr/>
        </p:nvSpPr>
        <p:spPr>
          <a:xfrm>
            <a:off x="6522690" y="5412312"/>
            <a:ext cx="1691878" cy="1200329"/>
          </a:xfrm>
          <a:prstGeom prst="rect">
            <a:avLst/>
          </a:prstGeom>
          <a:noFill/>
        </p:spPr>
        <p:txBody>
          <a:bodyPr wrap="square" rtlCol="0">
            <a:spAutoFit/>
          </a:bodyPr>
          <a:lstStyle/>
          <a:p>
            <a:r>
              <a:rPr lang="de-AT" dirty="0" smtClean="0"/>
              <a:t>Basic transmitter including resistors</a:t>
            </a:r>
            <a:endParaRPr lang="de-AT" dirty="0"/>
          </a:p>
        </p:txBody>
      </p:sp>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14256" y="3763447"/>
            <a:ext cx="1445688" cy="1445688"/>
          </a:xfrm>
          <a:prstGeom prst="rect">
            <a:avLst/>
          </a:prstGeom>
        </p:spPr>
      </p:pic>
      <p:sp>
        <p:nvSpPr>
          <p:cNvPr id="25" name="TextBox 24"/>
          <p:cNvSpPr txBox="1"/>
          <p:nvPr/>
        </p:nvSpPr>
        <p:spPr>
          <a:xfrm>
            <a:off x="3891161" y="5301208"/>
            <a:ext cx="1691878" cy="923330"/>
          </a:xfrm>
          <a:prstGeom prst="rect">
            <a:avLst/>
          </a:prstGeom>
          <a:noFill/>
        </p:spPr>
        <p:txBody>
          <a:bodyPr wrap="square" rtlCol="0">
            <a:spAutoFit/>
          </a:bodyPr>
          <a:lstStyle/>
          <a:p>
            <a:r>
              <a:rPr lang="de-AT" dirty="0" smtClean="0"/>
              <a:t>Basic (shielded) transmitter</a:t>
            </a:r>
            <a:endParaRPr lang="de-AT" dirty="0"/>
          </a:p>
        </p:txBody>
      </p:sp>
      <p:sp>
        <p:nvSpPr>
          <p:cNvPr id="26" name="TextBox 25"/>
          <p:cNvSpPr txBox="1"/>
          <p:nvPr/>
        </p:nvSpPr>
        <p:spPr>
          <a:xfrm>
            <a:off x="9715121" y="4941168"/>
            <a:ext cx="1691878" cy="1200329"/>
          </a:xfrm>
          <a:prstGeom prst="rect">
            <a:avLst/>
          </a:prstGeom>
          <a:noFill/>
        </p:spPr>
        <p:txBody>
          <a:bodyPr wrap="square" rtlCol="0">
            <a:spAutoFit/>
          </a:bodyPr>
          <a:lstStyle/>
          <a:p>
            <a:r>
              <a:rPr lang="de-AT" dirty="0" smtClean="0"/>
              <a:t>Combined transmitter and receiver module</a:t>
            </a:r>
            <a:endParaRPr lang="de-AT" dirty="0"/>
          </a:p>
        </p:txBody>
      </p:sp>
      <p:sp>
        <p:nvSpPr>
          <p:cNvPr id="27" name="Oval Callout 26"/>
          <p:cNvSpPr/>
          <p:nvPr/>
        </p:nvSpPr>
        <p:spPr>
          <a:xfrm>
            <a:off x="4799856" y="3252073"/>
            <a:ext cx="1791313" cy="392951"/>
          </a:xfrm>
          <a:prstGeom prst="wedgeEllipseCallout">
            <a:avLst>
              <a:gd name="adj1" fmla="val -50185"/>
              <a:gd name="adj2" fmla="val 111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100" dirty="0" smtClean="0"/>
              <a:t>Light comes out here</a:t>
            </a:r>
            <a:endParaRPr lang="de-AT" sz="1100" dirty="0"/>
          </a:p>
        </p:txBody>
      </p:sp>
      <p:sp>
        <p:nvSpPr>
          <p:cNvPr id="28" name="Down Arrow 27"/>
          <p:cNvSpPr/>
          <p:nvPr/>
        </p:nvSpPr>
        <p:spPr>
          <a:xfrm flipV="1">
            <a:off x="4665092" y="3582877"/>
            <a:ext cx="144016" cy="304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8775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v-SE" smtClean="0">
                <a:latin typeface="Calibri" panose="020F0502020204030204" pitchFamily="34" charset="0"/>
              </a:rPr>
              <a:t>DCX IoT Portfolio 21042016 Tech Circle.pptx</a:t>
            </a:r>
            <a:endParaRPr lang="fr-FR" dirty="0">
              <a:latin typeface="Calibri" panose="020F0502020204030204" pitchFamily="34" charset="0"/>
            </a:endParaRPr>
          </a:p>
        </p:txBody>
      </p:sp>
      <p:sp>
        <p:nvSpPr>
          <p:cNvPr id="3" name="Slide Number Placeholder 2"/>
          <p:cNvSpPr>
            <a:spLocks noGrp="1"/>
          </p:cNvSpPr>
          <p:nvPr>
            <p:ph type="sldNum" sz="quarter" idx="4"/>
          </p:nvPr>
        </p:nvSpPr>
        <p:spPr/>
        <p:txBody>
          <a:bodyPr/>
          <a:lstStyle/>
          <a:p>
            <a:fld id="{9DC22860-3D42-48D8-A93C-A520C384C1F6}" type="slidenum">
              <a:rPr lang="fr-FR" smtClean="0">
                <a:latin typeface="Calibri" panose="020F0502020204030204" pitchFamily="34" charset="0"/>
              </a:rPr>
              <a:pPr/>
              <a:t>3</a:t>
            </a:fld>
            <a:endParaRPr lang="fr-FR" dirty="0">
              <a:latin typeface="Calibri" panose="020F0502020204030204" pitchFamily="34" charset="0"/>
            </a:endParaRPr>
          </a:p>
        </p:txBody>
      </p:sp>
      <p:sp>
        <p:nvSpPr>
          <p:cNvPr id="4" name="Title 3"/>
          <p:cNvSpPr>
            <a:spLocks noGrp="1"/>
          </p:cNvSpPr>
          <p:nvPr>
            <p:ph type="title"/>
          </p:nvPr>
        </p:nvSpPr>
        <p:spPr>
          <a:xfrm>
            <a:off x="1521642" y="226316"/>
            <a:ext cx="9970197" cy="857248"/>
          </a:xfrm>
        </p:spPr>
        <p:txBody>
          <a:bodyPr anchor="ctr">
            <a:normAutofit/>
          </a:bodyPr>
          <a:lstStyle/>
          <a:p>
            <a:pPr>
              <a:lnSpc>
                <a:spcPts val="3000"/>
              </a:lnSpc>
              <a:spcBef>
                <a:spcPts val="1000"/>
              </a:spcBef>
            </a:pPr>
            <a:r>
              <a:rPr lang="de-DE" sz="2600" dirty="0" err="1">
                <a:solidFill>
                  <a:schemeClr val="tx2"/>
                </a:solidFill>
              </a:rPr>
              <a:t>Capgemini</a:t>
            </a:r>
            <a:r>
              <a:rPr lang="de-DE" sz="2600" dirty="0">
                <a:solidFill>
                  <a:schemeClr val="tx2"/>
                </a:solidFill>
              </a:rPr>
              <a:t> </a:t>
            </a:r>
            <a:r>
              <a:rPr lang="de-DE" sz="2600" dirty="0" err="1">
                <a:solidFill>
                  <a:schemeClr val="tx2"/>
                </a:solidFill>
              </a:rPr>
              <a:t>IoT</a:t>
            </a:r>
            <a:r>
              <a:rPr lang="de-DE" sz="2600" dirty="0">
                <a:solidFill>
                  <a:schemeClr val="tx2"/>
                </a:solidFill>
              </a:rPr>
              <a:t> Global Practices</a:t>
            </a:r>
            <a:endParaRPr lang="en-US" sz="2600" dirty="0">
              <a:solidFill>
                <a:schemeClr val="tx2"/>
              </a:solidFill>
            </a:endParaRPr>
          </a:p>
        </p:txBody>
      </p:sp>
      <p:pic>
        <p:nvPicPr>
          <p:cNvPr id="2230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4" y="1484731"/>
            <a:ext cx="9286875"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320170" y="1136353"/>
            <a:ext cx="720101" cy="410882"/>
          </a:xfrm>
          <a:prstGeom prst="rect">
            <a:avLst/>
          </a:prstGeom>
          <a:noFill/>
        </p:spPr>
        <p:txBody>
          <a:bodyPr wrap="square" rtlCol="0">
            <a:spAutoFit/>
          </a:bodyPr>
          <a:lstStyle/>
          <a:p>
            <a:pPr>
              <a:lnSpc>
                <a:spcPct val="90000"/>
              </a:lnSpc>
            </a:pPr>
            <a:r>
              <a:rPr lang="de-DE" sz="1400">
                <a:latin typeface="Calibri" panose="020F0502020204030204" pitchFamily="34" charset="0"/>
              </a:rPr>
              <a:t>DCX</a:t>
            </a:r>
          </a:p>
          <a:p>
            <a:pPr>
              <a:lnSpc>
                <a:spcPct val="90000"/>
              </a:lnSpc>
            </a:pPr>
            <a:r>
              <a:rPr lang="de-DE" sz="900">
                <a:latin typeface="Calibri" panose="020F0502020204030204" pitchFamily="34" charset="0"/>
              </a:rPr>
              <a:t>Hamburg </a:t>
            </a:r>
            <a:endParaRPr lang="en-US" sz="900" dirty="0">
              <a:latin typeface="Calibri" panose="020F0502020204030204" pitchFamily="34" charset="0"/>
            </a:endParaRPr>
          </a:p>
        </p:txBody>
      </p:sp>
      <p:sp>
        <p:nvSpPr>
          <p:cNvPr id="7" name="TextBox 6"/>
          <p:cNvSpPr txBox="1"/>
          <p:nvPr/>
        </p:nvSpPr>
        <p:spPr>
          <a:xfrm>
            <a:off x="8076275" y="5349512"/>
            <a:ext cx="792110" cy="410882"/>
          </a:xfrm>
          <a:prstGeom prst="rect">
            <a:avLst/>
          </a:prstGeom>
          <a:noFill/>
        </p:spPr>
        <p:txBody>
          <a:bodyPr wrap="square" rtlCol="0">
            <a:spAutoFit/>
          </a:bodyPr>
          <a:lstStyle/>
          <a:p>
            <a:pPr>
              <a:lnSpc>
                <a:spcPct val="90000"/>
              </a:lnSpc>
            </a:pPr>
            <a:r>
              <a:rPr lang="de-DE" sz="1400" dirty="0" smtClean="0">
                <a:latin typeface="Calibri" panose="020F0502020204030204" pitchFamily="34" charset="0"/>
              </a:rPr>
              <a:t>Chrome</a:t>
            </a:r>
            <a:r>
              <a:rPr lang="en-US" sz="900" dirty="0" smtClean="0">
                <a:latin typeface="Calibri" panose="020F0502020204030204" pitchFamily="34" charset="0"/>
              </a:rPr>
              <a:t>Kolkata</a:t>
            </a:r>
            <a:endParaRPr lang="de-DE" sz="900" dirty="0">
              <a:latin typeface="Calibri" panose="020F0502020204030204" pitchFamily="34" charset="0"/>
            </a:endParaRPr>
          </a:p>
        </p:txBody>
      </p:sp>
      <p:sp>
        <p:nvSpPr>
          <p:cNvPr id="8" name="TextBox 7"/>
          <p:cNvSpPr txBox="1"/>
          <p:nvPr/>
        </p:nvSpPr>
        <p:spPr>
          <a:xfrm>
            <a:off x="4079720" y="1124680"/>
            <a:ext cx="792110" cy="410882"/>
          </a:xfrm>
          <a:prstGeom prst="rect">
            <a:avLst/>
          </a:prstGeom>
          <a:noFill/>
        </p:spPr>
        <p:txBody>
          <a:bodyPr wrap="square" rtlCol="0">
            <a:spAutoFit/>
          </a:bodyPr>
          <a:lstStyle/>
          <a:p>
            <a:pPr>
              <a:lnSpc>
                <a:spcPct val="90000"/>
              </a:lnSpc>
            </a:pPr>
            <a:r>
              <a:rPr lang="de-DE" sz="1400" dirty="0" err="1">
                <a:latin typeface="Calibri" panose="020F0502020204030204" pitchFamily="34" charset="0"/>
              </a:rPr>
              <a:t>Sogeti</a:t>
            </a:r>
            <a:endParaRPr lang="de-DE" sz="1400" dirty="0">
              <a:latin typeface="Calibri" panose="020F0502020204030204" pitchFamily="34" charset="0"/>
            </a:endParaRPr>
          </a:p>
          <a:p>
            <a:pPr>
              <a:lnSpc>
                <a:spcPct val="90000"/>
              </a:lnSpc>
            </a:pPr>
            <a:r>
              <a:rPr lang="de-DE" sz="900" dirty="0">
                <a:latin typeface="Calibri" panose="020F0502020204030204" pitchFamily="34" charset="0"/>
              </a:rPr>
              <a:t>Toulouse</a:t>
            </a:r>
            <a:endParaRPr lang="en-US" sz="900" dirty="0">
              <a:latin typeface="Calibri" panose="020F0502020204030204" pitchFamily="34" charset="0"/>
            </a:endParaRPr>
          </a:p>
        </p:txBody>
      </p:sp>
      <p:sp>
        <p:nvSpPr>
          <p:cNvPr id="9" name="TextBox 8"/>
          <p:cNvSpPr txBox="1"/>
          <p:nvPr/>
        </p:nvSpPr>
        <p:spPr>
          <a:xfrm>
            <a:off x="3165805" y="1136173"/>
            <a:ext cx="792110" cy="410882"/>
          </a:xfrm>
          <a:prstGeom prst="rect">
            <a:avLst/>
          </a:prstGeom>
          <a:noFill/>
        </p:spPr>
        <p:txBody>
          <a:bodyPr wrap="square" rtlCol="0">
            <a:spAutoFit/>
          </a:bodyPr>
          <a:lstStyle/>
          <a:p>
            <a:pPr>
              <a:lnSpc>
                <a:spcPct val="90000"/>
              </a:lnSpc>
            </a:pPr>
            <a:r>
              <a:rPr lang="de-DE" sz="1400">
                <a:latin typeface="Calibri" panose="020F0502020204030204" pitchFamily="34" charset="0"/>
              </a:rPr>
              <a:t>SES</a:t>
            </a:r>
          </a:p>
          <a:p>
            <a:pPr>
              <a:lnSpc>
                <a:spcPct val="90000"/>
              </a:lnSpc>
            </a:pPr>
            <a:r>
              <a:rPr lang="de-DE" sz="900">
                <a:latin typeface="Calibri" panose="020F0502020204030204" pitchFamily="34" charset="0"/>
              </a:rPr>
              <a:t>Ontario</a:t>
            </a:r>
            <a:endParaRPr lang="en-US" sz="900" dirty="0">
              <a:latin typeface="Calibri" panose="020F0502020204030204" pitchFamily="34" charset="0"/>
            </a:endParaRPr>
          </a:p>
        </p:txBody>
      </p:sp>
      <p:sp>
        <p:nvSpPr>
          <p:cNvPr id="10" name="TextBox 9"/>
          <p:cNvSpPr txBox="1"/>
          <p:nvPr/>
        </p:nvSpPr>
        <p:spPr>
          <a:xfrm>
            <a:off x="6672080" y="5359037"/>
            <a:ext cx="792110" cy="410882"/>
          </a:xfrm>
          <a:prstGeom prst="rect">
            <a:avLst/>
          </a:prstGeom>
          <a:noFill/>
        </p:spPr>
        <p:txBody>
          <a:bodyPr wrap="square" rtlCol="0">
            <a:spAutoFit/>
          </a:bodyPr>
          <a:lstStyle/>
          <a:p>
            <a:pPr>
              <a:lnSpc>
                <a:spcPct val="90000"/>
              </a:lnSpc>
            </a:pPr>
            <a:r>
              <a:rPr lang="de-DE" sz="1400">
                <a:latin typeface="Calibri" panose="020F0502020204030204" pitchFamily="34" charset="0"/>
              </a:rPr>
              <a:t>iGate</a:t>
            </a:r>
          </a:p>
          <a:p>
            <a:pPr>
              <a:lnSpc>
                <a:spcPct val="90000"/>
              </a:lnSpc>
            </a:pPr>
            <a:r>
              <a:rPr lang="de-DE" sz="900">
                <a:latin typeface="Calibri" panose="020F0502020204030204" pitchFamily="34" charset="0"/>
              </a:rPr>
              <a:t>Mumbai</a:t>
            </a:r>
            <a:endParaRPr lang="en-US" sz="900" dirty="0">
              <a:latin typeface="Calibri" panose="020F0502020204030204" pitchFamily="34" charset="0"/>
            </a:endParaRPr>
          </a:p>
        </p:txBody>
      </p:sp>
      <p:cxnSp>
        <p:nvCxnSpPr>
          <p:cNvPr id="11" name="Straight Arrow Connector 10"/>
          <p:cNvCxnSpPr/>
          <p:nvPr/>
        </p:nvCxnSpPr>
        <p:spPr>
          <a:xfrm flipV="1">
            <a:off x="7104141" y="3429000"/>
            <a:ext cx="477275" cy="1872260"/>
          </a:xfrm>
          <a:prstGeom prst="straightConnector1">
            <a:avLst/>
          </a:prstGeom>
          <a:ln>
            <a:solidFill>
              <a:srgbClr val="FF0000"/>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581415" y="3645030"/>
            <a:ext cx="98806" cy="1704482"/>
          </a:xfrm>
          <a:prstGeom prst="straightConnector1">
            <a:avLst/>
          </a:prstGeom>
          <a:ln>
            <a:solidFill>
              <a:srgbClr val="FF0000"/>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726425" y="1518661"/>
            <a:ext cx="1944270" cy="873625"/>
          </a:xfrm>
          <a:prstGeom prst="straightConnector1">
            <a:avLst/>
          </a:prstGeom>
          <a:ln>
            <a:solidFill>
              <a:srgbClr val="FF0000"/>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583791" y="1484730"/>
            <a:ext cx="964705" cy="1209630"/>
          </a:xfrm>
          <a:prstGeom prst="straightConnector1">
            <a:avLst/>
          </a:prstGeom>
          <a:ln>
            <a:solidFill>
              <a:srgbClr val="FF0000"/>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31631" y="1484730"/>
            <a:ext cx="180025" cy="1080150"/>
          </a:xfrm>
          <a:prstGeom prst="straightConnector1">
            <a:avLst/>
          </a:prstGeom>
          <a:ln>
            <a:solidFill>
              <a:srgbClr val="FF0000"/>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231880" y="1124680"/>
            <a:ext cx="792110" cy="410882"/>
          </a:xfrm>
          <a:prstGeom prst="rect">
            <a:avLst/>
          </a:prstGeom>
          <a:noFill/>
        </p:spPr>
        <p:txBody>
          <a:bodyPr wrap="square" rtlCol="0">
            <a:spAutoFit/>
          </a:bodyPr>
          <a:lstStyle/>
          <a:p>
            <a:pPr>
              <a:lnSpc>
                <a:spcPct val="90000"/>
              </a:lnSpc>
            </a:pPr>
            <a:r>
              <a:rPr lang="de-DE" sz="1400">
                <a:latin typeface="Calibri" panose="020F0502020204030204" pitchFamily="34" charset="0"/>
              </a:rPr>
              <a:t>SHT</a:t>
            </a:r>
          </a:p>
          <a:p>
            <a:pPr>
              <a:lnSpc>
                <a:spcPct val="90000"/>
              </a:lnSpc>
            </a:pPr>
            <a:r>
              <a:rPr lang="de-DE" sz="900">
                <a:latin typeface="Calibri" panose="020F0502020204030204" pitchFamily="34" charset="0"/>
              </a:rPr>
              <a:t>Utrecht</a:t>
            </a:r>
            <a:endParaRPr lang="en-US" sz="900" dirty="0">
              <a:latin typeface="Calibri" panose="020F0502020204030204" pitchFamily="34" charset="0"/>
            </a:endParaRPr>
          </a:p>
        </p:txBody>
      </p:sp>
      <p:cxnSp>
        <p:nvCxnSpPr>
          <p:cNvPr id="31" name="Straight Arrow Connector 30"/>
          <p:cNvCxnSpPr/>
          <p:nvPr/>
        </p:nvCxnSpPr>
        <p:spPr>
          <a:xfrm>
            <a:off x="5474391" y="1497462"/>
            <a:ext cx="116395" cy="957308"/>
          </a:xfrm>
          <a:prstGeom prst="straightConnector1">
            <a:avLst/>
          </a:prstGeom>
          <a:ln>
            <a:solidFill>
              <a:srgbClr val="FF0000"/>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798435" y="1136333"/>
            <a:ext cx="792110" cy="410882"/>
          </a:xfrm>
          <a:prstGeom prst="rect">
            <a:avLst/>
          </a:prstGeom>
          <a:noFill/>
        </p:spPr>
        <p:txBody>
          <a:bodyPr wrap="square" rtlCol="0">
            <a:spAutoFit/>
          </a:bodyPr>
          <a:lstStyle/>
          <a:p>
            <a:pPr>
              <a:lnSpc>
                <a:spcPct val="90000"/>
              </a:lnSpc>
            </a:pPr>
            <a:r>
              <a:rPr lang="de-DE" sz="1400">
                <a:latin typeface="Calibri" panose="020F0502020204030204" pitchFamily="34" charset="0"/>
              </a:rPr>
              <a:t>DCA</a:t>
            </a:r>
          </a:p>
          <a:p>
            <a:pPr>
              <a:lnSpc>
                <a:spcPct val="90000"/>
              </a:lnSpc>
            </a:pPr>
            <a:r>
              <a:rPr lang="de-DE" sz="900">
                <a:latin typeface="Calibri" panose="020F0502020204030204" pitchFamily="34" charset="0"/>
              </a:rPr>
              <a:t>Amsterdam</a:t>
            </a:r>
            <a:endParaRPr lang="en-US" sz="900" dirty="0">
              <a:latin typeface="Calibri" panose="020F0502020204030204" pitchFamily="34" charset="0"/>
            </a:endParaRPr>
          </a:p>
        </p:txBody>
      </p:sp>
      <p:cxnSp>
        <p:nvCxnSpPr>
          <p:cNvPr id="37" name="Straight Arrow Connector 36"/>
          <p:cNvCxnSpPr/>
          <p:nvPr/>
        </p:nvCxnSpPr>
        <p:spPr>
          <a:xfrm flipH="1">
            <a:off x="5627936" y="1535562"/>
            <a:ext cx="468065" cy="885298"/>
          </a:xfrm>
          <a:prstGeom prst="straightConnector1">
            <a:avLst/>
          </a:prstGeom>
          <a:ln>
            <a:solidFill>
              <a:srgbClr val="FF0000"/>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2230279" name="TextBox 2230278"/>
          <p:cNvSpPr txBox="1"/>
          <p:nvPr/>
        </p:nvSpPr>
        <p:spPr>
          <a:xfrm>
            <a:off x="10017658" y="1135804"/>
            <a:ext cx="2144610" cy="5201424"/>
          </a:xfrm>
          <a:prstGeom prst="rect">
            <a:avLst/>
          </a:prstGeom>
          <a:solidFill>
            <a:schemeClr val="bg1">
              <a:lumMod val="85000"/>
            </a:schemeClr>
          </a:solidFill>
        </p:spPr>
        <p:txBody>
          <a:bodyPr wrap="square" rtlCol="0">
            <a:spAutoFit/>
          </a:bodyPr>
          <a:lstStyle/>
          <a:p>
            <a:pPr>
              <a:lnSpc>
                <a:spcPct val="90000"/>
              </a:lnSpc>
            </a:pPr>
            <a:r>
              <a:rPr lang="de-DE" sz="1000" u="sng" dirty="0" err="1">
                <a:latin typeface="Calibri" panose="020F0502020204030204" pitchFamily="34" charset="0"/>
              </a:rPr>
              <a:t>iGate</a:t>
            </a:r>
            <a:r>
              <a:rPr lang="de-DE" sz="1000" u="sng" dirty="0">
                <a:latin typeface="Calibri" panose="020F0502020204030204" pitchFamily="34" charset="0"/>
              </a:rPr>
              <a:t> (Sensors, Embedded </a:t>
            </a:r>
            <a:r>
              <a:rPr lang="de-DE" sz="1000" u="sng" dirty="0" err="1">
                <a:latin typeface="Calibri" panose="020F0502020204030204" pitchFamily="34" charset="0"/>
              </a:rPr>
              <a:t>Sogftware</a:t>
            </a:r>
            <a:r>
              <a:rPr lang="de-DE" sz="1000" u="sng" dirty="0">
                <a:latin typeface="Calibri" panose="020F0502020204030204" pitchFamily="34" charset="0"/>
              </a:rPr>
              <a:t>)</a:t>
            </a:r>
          </a:p>
          <a:p>
            <a:pPr>
              <a:lnSpc>
                <a:spcPct val="90000"/>
              </a:lnSpc>
            </a:pPr>
            <a:r>
              <a:rPr lang="de-DE" sz="1000" dirty="0" err="1">
                <a:latin typeface="Calibri" panose="020F0502020204030204" pitchFamily="34" charset="0"/>
              </a:rPr>
              <a:t>Shamik</a:t>
            </a:r>
            <a:r>
              <a:rPr lang="de-DE" sz="1000" dirty="0">
                <a:latin typeface="Calibri" panose="020F0502020204030204" pitchFamily="34" charset="0"/>
              </a:rPr>
              <a:t> </a:t>
            </a:r>
            <a:r>
              <a:rPr lang="de-DE" sz="1000" dirty="0" err="1">
                <a:latin typeface="Calibri" panose="020F0502020204030204" pitchFamily="34" charset="0"/>
              </a:rPr>
              <a:t>Dasgupta</a:t>
            </a:r>
            <a:endParaRPr lang="de-DE" sz="1000" dirty="0">
              <a:latin typeface="Calibri" panose="020F0502020204030204" pitchFamily="34" charset="0"/>
            </a:endParaRPr>
          </a:p>
          <a:p>
            <a:pPr>
              <a:lnSpc>
                <a:spcPct val="90000"/>
              </a:lnSpc>
            </a:pPr>
            <a:endParaRPr lang="de-DE" sz="1000" u="sng" dirty="0">
              <a:latin typeface="Calibri" panose="020F0502020204030204" pitchFamily="34" charset="0"/>
            </a:endParaRPr>
          </a:p>
          <a:p>
            <a:pPr>
              <a:lnSpc>
                <a:spcPct val="90000"/>
              </a:lnSpc>
            </a:pPr>
            <a:r>
              <a:rPr lang="de-DE" sz="1000" u="sng" dirty="0">
                <a:latin typeface="Calibri" panose="020F0502020204030204" pitchFamily="34" charset="0"/>
              </a:rPr>
              <a:t>SES (</a:t>
            </a:r>
            <a:r>
              <a:rPr lang="de-DE" sz="1000" u="sng" dirty="0" err="1">
                <a:latin typeface="Calibri" panose="020F0502020204030204" pitchFamily="34" charset="0"/>
              </a:rPr>
              <a:t>Energy</a:t>
            </a:r>
            <a:r>
              <a:rPr lang="de-DE" sz="1000" u="sng" dirty="0">
                <a:latin typeface="Calibri" panose="020F0502020204030204" pitchFamily="34" charset="0"/>
              </a:rPr>
              <a:t>)</a:t>
            </a:r>
          </a:p>
          <a:p>
            <a:pPr>
              <a:lnSpc>
                <a:spcPct val="90000"/>
              </a:lnSpc>
            </a:pPr>
            <a:r>
              <a:rPr lang="de-DE" sz="1000" dirty="0">
                <a:latin typeface="Calibri" panose="020F0502020204030204" pitchFamily="34" charset="0"/>
              </a:rPr>
              <a:t>Perry </a:t>
            </a:r>
            <a:r>
              <a:rPr lang="de-DE" sz="1000" dirty="0" smtClean="0">
                <a:latin typeface="Calibri" panose="020F0502020204030204" pitchFamily="34" charset="0"/>
              </a:rPr>
              <a:t>Stoneman, William </a:t>
            </a:r>
            <a:r>
              <a:rPr lang="de-DE" sz="1000" dirty="0">
                <a:latin typeface="Calibri" panose="020F0502020204030204" pitchFamily="34" charset="0"/>
              </a:rPr>
              <a:t>Nicholson</a:t>
            </a:r>
          </a:p>
          <a:p>
            <a:pPr>
              <a:lnSpc>
                <a:spcPct val="90000"/>
              </a:lnSpc>
            </a:pPr>
            <a:r>
              <a:rPr lang="de-DE" sz="1000" dirty="0">
                <a:latin typeface="Calibri" panose="020F0502020204030204" pitchFamily="34" charset="0"/>
              </a:rPr>
              <a:t>Mike </a:t>
            </a:r>
            <a:r>
              <a:rPr lang="de-DE" sz="1000" dirty="0" err="1">
                <a:latin typeface="Calibri" panose="020F0502020204030204" pitchFamily="34" charset="0"/>
              </a:rPr>
              <a:t>Malloni</a:t>
            </a:r>
            <a:endParaRPr lang="de-DE" sz="1000" dirty="0">
              <a:latin typeface="Calibri" panose="020F0502020204030204" pitchFamily="34" charset="0"/>
            </a:endParaRPr>
          </a:p>
          <a:p>
            <a:pPr>
              <a:lnSpc>
                <a:spcPct val="90000"/>
              </a:lnSpc>
            </a:pPr>
            <a:endParaRPr lang="de-DE" sz="1000" u="sng" dirty="0">
              <a:latin typeface="Calibri" panose="020F0502020204030204" pitchFamily="34" charset="0"/>
            </a:endParaRPr>
          </a:p>
          <a:p>
            <a:pPr>
              <a:lnSpc>
                <a:spcPct val="90000"/>
              </a:lnSpc>
            </a:pPr>
            <a:r>
              <a:rPr lang="de-DE" sz="1000" u="sng" dirty="0" err="1">
                <a:latin typeface="Calibri" panose="020F0502020204030204" pitchFamily="34" charset="0"/>
              </a:rPr>
              <a:t>Sogeti</a:t>
            </a:r>
            <a:r>
              <a:rPr lang="de-DE" sz="1000" u="sng" dirty="0">
                <a:latin typeface="Calibri" panose="020F0502020204030204" pitchFamily="34" charset="0"/>
              </a:rPr>
              <a:t> (M2M, Embedded Software)</a:t>
            </a:r>
          </a:p>
          <a:p>
            <a:pPr>
              <a:lnSpc>
                <a:spcPct val="90000"/>
              </a:lnSpc>
            </a:pPr>
            <a:r>
              <a:rPr lang="en-GB" sz="1000" dirty="0" err="1">
                <a:latin typeface="Calibri" panose="020F0502020204030204" pitchFamily="34" charset="0"/>
              </a:rPr>
              <a:t>Michiel</a:t>
            </a:r>
            <a:r>
              <a:rPr lang="en-GB" sz="1000" dirty="0">
                <a:latin typeface="Calibri" panose="020F0502020204030204" pitchFamily="34" charset="0"/>
              </a:rPr>
              <a:t> </a:t>
            </a:r>
            <a:r>
              <a:rPr lang="en-GB" sz="1000" dirty="0" err="1" smtClean="0">
                <a:latin typeface="Calibri" panose="020F0502020204030204" pitchFamily="34" charset="0"/>
              </a:rPr>
              <a:t>Boreel</a:t>
            </a:r>
            <a:r>
              <a:rPr lang="en-GB" sz="1000" dirty="0" smtClean="0">
                <a:latin typeface="Calibri" panose="020F0502020204030204" pitchFamily="34" charset="0"/>
              </a:rPr>
              <a:t>, </a:t>
            </a:r>
            <a:r>
              <a:rPr lang="de-DE" sz="1000" dirty="0" smtClean="0">
                <a:latin typeface="Calibri" panose="020F0502020204030204" pitchFamily="34" charset="0"/>
              </a:rPr>
              <a:t>Philippe </a:t>
            </a:r>
            <a:r>
              <a:rPr lang="de-DE" sz="1000" dirty="0">
                <a:latin typeface="Calibri" panose="020F0502020204030204" pitchFamily="34" charset="0"/>
              </a:rPr>
              <a:t>Ravix</a:t>
            </a:r>
          </a:p>
          <a:p>
            <a:pPr>
              <a:lnSpc>
                <a:spcPct val="90000"/>
              </a:lnSpc>
            </a:pPr>
            <a:r>
              <a:rPr lang="de-DE" sz="1000" dirty="0">
                <a:latin typeface="Calibri" panose="020F0502020204030204" pitchFamily="34" charset="0"/>
              </a:rPr>
              <a:t>Menno van </a:t>
            </a:r>
            <a:r>
              <a:rPr lang="de-DE" sz="1000" dirty="0" err="1">
                <a:latin typeface="Calibri" panose="020F0502020204030204" pitchFamily="34" charset="0"/>
              </a:rPr>
              <a:t>Doorn</a:t>
            </a:r>
            <a:endParaRPr lang="de-DE" sz="1000" dirty="0">
              <a:latin typeface="Calibri" panose="020F0502020204030204" pitchFamily="34" charset="0"/>
            </a:endParaRPr>
          </a:p>
          <a:p>
            <a:pPr>
              <a:lnSpc>
                <a:spcPct val="90000"/>
              </a:lnSpc>
            </a:pPr>
            <a:endParaRPr lang="de-DE" sz="1000" dirty="0">
              <a:latin typeface="Calibri" panose="020F0502020204030204" pitchFamily="34" charset="0"/>
            </a:endParaRPr>
          </a:p>
          <a:p>
            <a:pPr>
              <a:lnSpc>
                <a:spcPct val="90000"/>
              </a:lnSpc>
            </a:pPr>
            <a:r>
              <a:rPr lang="de-DE" sz="1000" u="sng" dirty="0">
                <a:latin typeface="Calibri" panose="020F0502020204030204" pitchFamily="34" charset="0"/>
              </a:rPr>
              <a:t>SHT (Sensors)</a:t>
            </a:r>
          </a:p>
          <a:p>
            <a:pPr>
              <a:lnSpc>
                <a:spcPct val="90000"/>
              </a:lnSpc>
            </a:pPr>
            <a:r>
              <a:rPr lang="de-DE" sz="1000" dirty="0">
                <a:latin typeface="Calibri" panose="020F0502020204030204" pitchFamily="34" charset="0"/>
              </a:rPr>
              <a:t>Carlos </a:t>
            </a:r>
            <a:r>
              <a:rPr lang="de-DE" sz="1000" dirty="0" err="1">
                <a:latin typeface="Calibri" panose="020F0502020204030204" pitchFamily="34" charset="0"/>
              </a:rPr>
              <a:t>Rebeiro</a:t>
            </a:r>
            <a:endParaRPr lang="de-DE" sz="1000" dirty="0">
              <a:latin typeface="Calibri" panose="020F0502020204030204" pitchFamily="34" charset="0"/>
            </a:endParaRPr>
          </a:p>
          <a:p>
            <a:pPr>
              <a:lnSpc>
                <a:spcPct val="90000"/>
              </a:lnSpc>
            </a:pPr>
            <a:endParaRPr lang="de-DE" sz="1000" dirty="0">
              <a:latin typeface="Calibri" panose="020F0502020204030204" pitchFamily="34" charset="0"/>
            </a:endParaRPr>
          </a:p>
          <a:p>
            <a:pPr>
              <a:lnSpc>
                <a:spcPct val="90000"/>
              </a:lnSpc>
            </a:pPr>
            <a:r>
              <a:rPr lang="de-DE" sz="1000" u="sng" dirty="0">
                <a:latin typeface="Calibri" panose="020F0502020204030204" pitchFamily="34" charset="0"/>
              </a:rPr>
              <a:t>DCA (</a:t>
            </a:r>
            <a:r>
              <a:rPr lang="de-DE" sz="1000" u="sng" dirty="0" err="1">
                <a:latin typeface="Calibri" panose="020F0502020204030204" pitchFamily="34" charset="0"/>
              </a:rPr>
              <a:t>Infrastrutkur</a:t>
            </a:r>
            <a:r>
              <a:rPr lang="de-DE" sz="1000" u="sng" dirty="0">
                <a:latin typeface="Calibri" panose="020F0502020204030204" pitchFamily="34" charset="0"/>
              </a:rPr>
              <a:t>)</a:t>
            </a:r>
          </a:p>
          <a:p>
            <a:pPr>
              <a:lnSpc>
                <a:spcPct val="90000"/>
              </a:lnSpc>
            </a:pPr>
            <a:r>
              <a:rPr lang="de-DE" sz="1000" dirty="0">
                <a:latin typeface="Calibri" panose="020F0502020204030204" pitchFamily="34" charset="0"/>
              </a:rPr>
              <a:t>Ab </a:t>
            </a:r>
            <a:r>
              <a:rPr lang="de-DE" sz="1000" dirty="0" smtClean="0">
                <a:latin typeface="Calibri" panose="020F0502020204030204" pitchFamily="34" charset="0"/>
              </a:rPr>
              <a:t>Frohwein, Edwin </a:t>
            </a:r>
            <a:r>
              <a:rPr lang="de-DE" sz="1000" dirty="0">
                <a:latin typeface="Calibri" panose="020F0502020204030204" pitchFamily="34" charset="0"/>
              </a:rPr>
              <a:t>Leinse</a:t>
            </a:r>
          </a:p>
          <a:p>
            <a:pPr>
              <a:lnSpc>
                <a:spcPct val="90000"/>
              </a:lnSpc>
            </a:pPr>
            <a:endParaRPr lang="de-DE" sz="1000" u="sng" dirty="0">
              <a:latin typeface="Calibri" panose="020F0502020204030204" pitchFamily="34" charset="0"/>
            </a:endParaRPr>
          </a:p>
          <a:p>
            <a:pPr>
              <a:lnSpc>
                <a:spcPct val="90000"/>
              </a:lnSpc>
            </a:pPr>
            <a:r>
              <a:rPr lang="de-DE" sz="1000" u="sng" dirty="0">
                <a:latin typeface="Calibri" panose="020F0502020204030204" pitchFamily="34" charset="0"/>
              </a:rPr>
              <a:t>CC (</a:t>
            </a:r>
            <a:r>
              <a:rPr lang="de-DE" sz="1000" u="sng" dirty="0" err="1">
                <a:latin typeface="Calibri" panose="020F0502020204030204" pitchFamily="34" charset="0"/>
              </a:rPr>
              <a:t>Strategy</a:t>
            </a:r>
            <a:r>
              <a:rPr lang="de-DE" sz="1000" u="sng" dirty="0">
                <a:latin typeface="Calibri" panose="020F0502020204030204" pitchFamily="34" charset="0"/>
              </a:rPr>
              <a:t>)</a:t>
            </a:r>
          </a:p>
          <a:p>
            <a:pPr>
              <a:lnSpc>
                <a:spcPct val="90000"/>
              </a:lnSpc>
            </a:pPr>
            <a:r>
              <a:rPr lang="de-DE" sz="1000" dirty="0">
                <a:latin typeface="Calibri" panose="020F0502020204030204" pitchFamily="34" charset="0"/>
              </a:rPr>
              <a:t>Johann Williamson</a:t>
            </a:r>
          </a:p>
          <a:p>
            <a:pPr>
              <a:lnSpc>
                <a:spcPct val="90000"/>
              </a:lnSpc>
            </a:pPr>
            <a:endParaRPr lang="de-DE" sz="1000" u="sng" dirty="0">
              <a:latin typeface="Calibri" panose="020F0502020204030204" pitchFamily="34" charset="0"/>
            </a:endParaRPr>
          </a:p>
          <a:p>
            <a:pPr>
              <a:lnSpc>
                <a:spcPct val="90000"/>
              </a:lnSpc>
            </a:pPr>
            <a:r>
              <a:rPr lang="de-DE" sz="1000" u="sng" dirty="0">
                <a:latin typeface="Calibri" panose="020F0502020204030204" pitchFamily="34" charset="0"/>
              </a:rPr>
              <a:t>DCX (CSX)</a:t>
            </a:r>
          </a:p>
          <a:p>
            <a:pPr>
              <a:lnSpc>
                <a:spcPct val="90000"/>
              </a:lnSpc>
            </a:pPr>
            <a:r>
              <a:rPr lang="de-DE" sz="1000" dirty="0">
                <a:latin typeface="Calibri" panose="020F0502020204030204" pitchFamily="34" charset="0"/>
              </a:rPr>
              <a:t>Michael </a:t>
            </a:r>
            <a:r>
              <a:rPr lang="de-DE" sz="1000" dirty="0" smtClean="0">
                <a:latin typeface="Calibri" panose="020F0502020204030204" pitchFamily="34" charset="0"/>
              </a:rPr>
              <a:t>Capone, Jan </a:t>
            </a:r>
            <a:r>
              <a:rPr lang="de-DE" sz="1000" dirty="0">
                <a:latin typeface="Calibri" panose="020F0502020204030204" pitchFamily="34" charset="0"/>
              </a:rPr>
              <a:t>Gudat</a:t>
            </a:r>
          </a:p>
          <a:p>
            <a:pPr>
              <a:lnSpc>
                <a:spcPct val="90000"/>
              </a:lnSpc>
            </a:pPr>
            <a:endParaRPr lang="de-DE" sz="1000" dirty="0">
              <a:latin typeface="Calibri" panose="020F0502020204030204" pitchFamily="34" charset="0"/>
            </a:endParaRPr>
          </a:p>
          <a:p>
            <a:pPr>
              <a:lnSpc>
                <a:spcPct val="90000"/>
              </a:lnSpc>
            </a:pPr>
            <a:r>
              <a:rPr lang="de-DE" sz="1000" u="sng" dirty="0">
                <a:latin typeface="Calibri" panose="020F0502020204030204" pitchFamily="34" charset="0"/>
              </a:rPr>
              <a:t>Chrome (Manufacturing)</a:t>
            </a:r>
          </a:p>
          <a:p>
            <a:pPr>
              <a:lnSpc>
                <a:spcPct val="90000"/>
              </a:lnSpc>
            </a:pPr>
            <a:r>
              <a:rPr lang="de-DE" sz="1000" dirty="0">
                <a:latin typeface="Calibri" panose="020F0502020204030204" pitchFamily="34" charset="0"/>
              </a:rPr>
              <a:t>Mangirish </a:t>
            </a:r>
            <a:r>
              <a:rPr lang="de-DE" sz="1000" dirty="0" smtClean="0">
                <a:latin typeface="Calibri" panose="020F0502020204030204" pitchFamily="34" charset="0"/>
              </a:rPr>
              <a:t>Hervadkar, Saktipada </a:t>
            </a:r>
            <a:r>
              <a:rPr lang="de-DE" sz="1000" dirty="0">
                <a:latin typeface="Calibri" panose="020F0502020204030204" pitchFamily="34" charset="0"/>
              </a:rPr>
              <a:t>Maity</a:t>
            </a:r>
          </a:p>
          <a:p>
            <a:pPr>
              <a:lnSpc>
                <a:spcPct val="90000"/>
              </a:lnSpc>
            </a:pPr>
            <a:endParaRPr lang="de-DE" sz="1000" dirty="0">
              <a:latin typeface="Calibri" panose="020F0502020204030204" pitchFamily="34" charset="0"/>
            </a:endParaRPr>
          </a:p>
          <a:p>
            <a:pPr>
              <a:lnSpc>
                <a:spcPct val="90000"/>
              </a:lnSpc>
            </a:pPr>
            <a:r>
              <a:rPr lang="de-DE" sz="1000" u="sng" dirty="0" err="1">
                <a:latin typeface="Calibri" panose="020F0502020204030204" pitchFamily="34" charset="0"/>
              </a:rPr>
              <a:t>iGate</a:t>
            </a:r>
            <a:r>
              <a:rPr lang="de-DE" sz="1000" u="sng" dirty="0">
                <a:latin typeface="Calibri" panose="020F0502020204030204" pitchFamily="34" charset="0"/>
              </a:rPr>
              <a:t> (Sensors, Embedded Software)</a:t>
            </a:r>
          </a:p>
          <a:p>
            <a:r>
              <a:rPr lang="en-US" sz="1000" dirty="0" err="1">
                <a:latin typeface="Calibri" panose="020F0502020204030204" pitchFamily="34" charset="0"/>
              </a:rPr>
              <a:t>Madhusudhan</a:t>
            </a:r>
            <a:r>
              <a:rPr lang="en-US" sz="1000" dirty="0">
                <a:latin typeface="Calibri" panose="020F0502020204030204" pitchFamily="34" charset="0"/>
              </a:rPr>
              <a:t> Reddy </a:t>
            </a:r>
            <a:r>
              <a:rPr lang="en-US" sz="1000" dirty="0" err="1">
                <a:latin typeface="Calibri" panose="020F0502020204030204" pitchFamily="34" charset="0"/>
              </a:rPr>
              <a:t>Nukala</a:t>
            </a:r>
            <a:r>
              <a:rPr lang="en-US" sz="1000" dirty="0">
                <a:latin typeface="Calibri" panose="020F0502020204030204" pitchFamily="34" charset="0"/>
              </a:rPr>
              <a:t> </a:t>
            </a:r>
            <a:r>
              <a:rPr lang="en-US" sz="1000" dirty="0" err="1">
                <a:latin typeface="Calibri" panose="020F0502020204030204" pitchFamily="34" charset="0"/>
              </a:rPr>
              <a:t>Shreyas</a:t>
            </a:r>
            <a:r>
              <a:rPr lang="en-US" sz="1000" dirty="0">
                <a:latin typeface="Calibri" panose="020F0502020204030204" pitchFamily="34" charset="0"/>
              </a:rPr>
              <a:t>  </a:t>
            </a:r>
            <a:r>
              <a:rPr lang="en-US" sz="1000" dirty="0" err="1" smtClean="0">
                <a:latin typeface="Calibri" panose="020F0502020204030204" pitchFamily="34" charset="0"/>
              </a:rPr>
              <a:t>Bhargave</a:t>
            </a:r>
            <a:r>
              <a:rPr lang="en-US" sz="1000" dirty="0" smtClean="0">
                <a:latin typeface="Calibri" panose="020F0502020204030204" pitchFamily="34" charset="0"/>
              </a:rPr>
              <a:t>, </a:t>
            </a:r>
            <a:r>
              <a:rPr lang="en-US" sz="1000" dirty="0" err="1" smtClean="0">
                <a:latin typeface="Calibri" panose="020F0502020204030204" pitchFamily="34" charset="0"/>
              </a:rPr>
              <a:t>Bipin</a:t>
            </a:r>
            <a:r>
              <a:rPr lang="en-US" sz="1000" dirty="0" smtClean="0">
                <a:latin typeface="Calibri" panose="020F0502020204030204" pitchFamily="34" charset="0"/>
              </a:rPr>
              <a:t> </a:t>
            </a:r>
            <a:r>
              <a:rPr lang="en-US" sz="1000" dirty="0" err="1">
                <a:latin typeface="Calibri" panose="020F0502020204030204" pitchFamily="34" charset="0"/>
              </a:rPr>
              <a:t>Patwardhan</a:t>
            </a:r>
            <a:endParaRPr lang="en-US" sz="1000" dirty="0">
              <a:latin typeface="Calibri" panose="020F0502020204030204" pitchFamily="34" charset="0"/>
            </a:endParaRPr>
          </a:p>
          <a:p>
            <a:endParaRPr lang="de-DE" sz="1000" dirty="0">
              <a:latin typeface="Calibri" panose="020F0502020204030204" pitchFamily="34" charset="0"/>
            </a:endParaRPr>
          </a:p>
          <a:p>
            <a:r>
              <a:rPr lang="en-US" sz="1000" u="sng" dirty="0">
                <a:latin typeface="Calibri" panose="020F0502020204030204" pitchFamily="34" charset="0"/>
              </a:rPr>
              <a:t>GES (Sensors)</a:t>
            </a:r>
          </a:p>
          <a:p>
            <a:r>
              <a:rPr lang="en-US" sz="1000" dirty="0" err="1">
                <a:latin typeface="Calibri" panose="020F0502020204030204" pitchFamily="34" charset="0"/>
              </a:rPr>
              <a:t>Uday</a:t>
            </a:r>
            <a:r>
              <a:rPr lang="en-US" sz="1000" dirty="0">
                <a:latin typeface="Calibri" panose="020F0502020204030204" pitchFamily="34" charset="0"/>
              </a:rPr>
              <a:t> </a:t>
            </a:r>
            <a:r>
              <a:rPr lang="en-US" sz="1000" dirty="0" err="1" smtClean="0">
                <a:latin typeface="Calibri" panose="020F0502020204030204" pitchFamily="34" charset="0"/>
              </a:rPr>
              <a:t>Gokhale</a:t>
            </a:r>
            <a:r>
              <a:rPr lang="en-US" sz="1000" dirty="0" smtClean="0">
                <a:latin typeface="Calibri" panose="020F0502020204030204" pitchFamily="34" charset="0"/>
              </a:rPr>
              <a:t>, Aditya </a:t>
            </a:r>
            <a:r>
              <a:rPr lang="en-US" sz="1000" dirty="0" err="1">
                <a:latin typeface="Calibri" panose="020F0502020204030204" pitchFamily="34" charset="0"/>
              </a:rPr>
              <a:t>Gondhalekar</a:t>
            </a:r>
            <a:r>
              <a:rPr lang="en-US" sz="1000" dirty="0">
                <a:latin typeface="Calibri" panose="020F0502020204030204" pitchFamily="34" charset="0"/>
              </a:rPr>
              <a:t> </a:t>
            </a:r>
          </a:p>
          <a:p>
            <a:endParaRPr lang="de-DE" sz="1000" dirty="0">
              <a:latin typeface="Calibri" panose="020F0502020204030204" pitchFamily="34" charset="0"/>
            </a:endParaRPr>
          </a:p>
          <a:p>
            <a:r>
              <a:rPr lang="de-DE" sz="1000" u="sng" dirty="0" err="1">
                <a:latin typeface="Calibri" panose="020F0502020204030204" pitchFamily="34" charset="0"/>
              </a:rPr>
              <a:t>Insights</a:t>
            </a:r>
            <a:r>
              <a:rPr lang="de-DE" sz="1000" u="sng" dirty="0">
                <a:latin typeface="Calibri" panose="020F0502020204030204" pitchFamily="34" charset="0"/>
              </a:rPr>
              <a:t> &amp; Data (</a:t>
            </a:r>
            <a:r>
              <a:rPr lang="de-DE" sz="1000" u="sng" dirty="0" err="1">
                <a:latin typeface="Calibri" panose="020F0502020204030204" pitchFamily="34" charset="0"/>
              </a:rPr>
              <a:t>Analytics</a:t>
            </a:r>
            <a:r>
              <a:rPr lang="de-DE" sz="1000" u="sng" dirty="0">
                <a:latin typeface="Calibri" panose="020F0502020204030204" pitchFamily="34" charset="0"/>
              </a:rPr>
              <a:t>)</a:t>
            </a:r>
          </a:p>
          <a:p>
            <a:r>
              <a:rPr lang="de-DE" sz="1000" dirty="0">
                <a:latin typeface="Calibri" panose="020F0502020204030204" pitchFamily="34" charset="0"/>
              </a:rPr>
              <a:t>Jean </a:t>
            </a:r>
            <a:r>
              <a:rPr lang="de-DE" sz="1000" dirty="0" err="1">
                <a:latin typeface="Calibri" panose="020F0502020204030204" pitchFamily="34" charset="0"/>
              </a:rPr>
              <a:t>Gillot</a:t>
            </a:r>
            <a:endParaRPr lang="en-US" sz="1000" dirty="0">
              <a:latin typeface="Calibri" panose="020F0502020204030204" pitchFamily="34" charset="0"/>
            </a:endParaRPr>
          </a:p>
        </p:txBody>
      </p:sp>
      <p:sp>
        <p:nvSpPr>
          <p:cNvPr id="43" name="TextBox 42"/>
          <p:cNvSpPr txBox="1"/>
          <p:nvPr/>
        </p:nvSpPr>
        <p:spPr>
          <a:xfrm>
            <a:off x="6552957" y="1139231"/>
            <a:ext cx="720101" cy="410882"/>
          </a:xfrm>
          <a:prstGeom prst="rect">
            <a:avLst/>
          </a:prstGeom>
          <a:noFill/>
        </p:spPr>
        <p:txBody>
          <a:bodyPr wrap="square" rtlCol="0">
            <a:spAutoFit/>
          </a:bodyPr>
          <a:lstStyle/>
          <a:p>
            <a:pPr>
              <a:lnSpc>
                <a:spcPct val="90000"/>
              </a:lnSpc>
            </a:pPr>
            <a:r>
              <a:rPr lang="de-DE" sz="1400">
                <a:latin typeface="Calibri" panose="020F0502020204030204" pitchFamily="34" charset="0"/>
              </a:rPr>
              <a:t>CC</a:t>
            </a:r>
          </a:p>
          <a:p>
            <a:pPr>
              <a:lnSpc>
                <a:spcPct val="90000"/>
              </a:lnSpc>
            </a:pPr>
            <a:r>
              <a:rPr lang="de-DE" sz="900">
                <a:latin typeface="Calibri" panose="020F0502020204030204" pitchFamily="34" charset="0"/>
              </a:rPr>
              <a:t>Stockholm</a:t>
            </a:r>
            <a:endParaRPr lang="en-US" sz="900" dirty="0">
              <a:latin typeface="Calibri" panose="020F0502020204030204" pitchFamily="34" charset="0"/>
            </a:endParaRPr>
          </a:p>
        </p:txBody>
      </p:sp>
      <p:cxnSp>
        <p:nvCxnSpPr>
          <p:cNvPr id="44" name="Straight Arrow Connector 43"/>
          <p:cNvCxnSpPr/>
          <p:nvPr/>
        </p:nvCxnSpPr>
        <p:spPr>
          <a:xfrm flipH="1">
            <a:off x="5861969" y="1535562"/>
            <a:ext cx="846117" cy="668184"/>
          </a:xfrm>
          <a:prstGeom prst="straightConnector1">
            <a:avLst/>
          </a:prstGeom>
          <a:ln>
            <a:solidFill>
              <a:srgbClr val="FF0000"/>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372912" y="5358410"/>
            <a:ext cx="792110" cy="410882"/>
          </a:xfrm>
          <a:prstGeom prst="rect">
            <a:avLst/>
          </a:prstGeom>
          <a:noFill/>
        </p:spPr>
        <p:txBody>
          <a:bodyPr wrap="square" rtlCol="0">
            <a:spAutoFit/>
          </a:bodyPr>
          <a:lstStyle/>
          <a:p>
            <a:pPr>
              <a:lnSpc>
                <a:spcPct val="90000"/>
              </a:lnSpc>
            </a:pPr>
            <a:r>
              <a:rPr lang="de-DE" sz="1400">
                <a:latin typeface="Calibri" panose="020F0502020204030204" pitchFamily="34" charset="0"/>
              </a:rPr>
              <a:t>GES</a:t>
            </a:r>
          </a:p>
          <a:p>
            <a:pPr>
              <a:lnSpc>
                <a:spcPct val="90000"/>
              </a:lnSpc>
            </a:pPr>
            <a:r>
              <a:rPr lang="de-DE" sz="900">
                <a:latin typeface="Calibri" panose="020F0502020204030204" pitchFamily="34" charset="0"/>
              </a:rPr>
              <a:t>Bangalore</a:t>
            </a:r>
            <a:endParaRPr lang="en-US" sz="900" dirty="0">
              <a:latin typeface="Calibri" panose="020F0502020204030204" pitchFamily="34" charset="0"/>
            </a:endParaRPr>
          </a:p>
        </p:txBody>
      </p:sp>
      <p:cxnSp>
        <p:nvCxnSpPr>
          <p:cNvPr id="50" name="Straight Arrow Connector 49"/>
          <p:cNvCxnSpPr/>
          <p:nvPr/>
        </p:nvCxnSpPr>
        <p:spPr>
          <a:xfrm flipH="1" flipV="1">
            <a:off x="7824241" y="3573021"/>
            <a:ext cx="504071" cy="1776492"/>
          </a:xfrm>
          <a:prstGeom prst="straightConnector1">
            <a:avLst/>
          </a:prstGeom>
          <a:ln>
            <a:solidFill>
              <a:srgbClr val="FF0000"/>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35450" y="1124680"/>
            <a:ext cx="792110" cy="410882"/>
          </a:xfrm>
          <a:prstGeom prst="rect">
            <a:avLst/>
          </a:prstGeom>
          <a:noFill/>
        </p:spPr>
        <p:txBody>
          <a:bodyPr wrap="square" rtlCol="0">
            <a:spAutoFit/>
          </a:bodyPr>
          <a:lstStyle/>
          <a:p>
            <a:pPr>
              <a:lnSpc>
                <a:spcPct val="90000"/>
              </a:lnSpc>
            </a:pPr>
            <a:r>
              <a:rPr lang="de-DE" sz="1400">
                <a:latin typeface="Calibri" panose="020F0502020204030204" pitchFamily="34" charset="0"/>
              </a:rPr>
              <a:t>iGate</a:t>
            </a:r>
          </a:p>
          <a:p>
            <a:pPr>
              <a:lnSpc>
                <a:spcPct val="90000"/>
              </a:lnSpc>
            </a:pPr>
            <a:r>
              <a:rPr lang="de-DE" sz="900">
                <a:latin typeface="Calibri" panose="020F0502020204030204" pitchFamily="34" charset="0"/>
              </a:rPr>
              <a:t>Atlanta</a:t>
            </a:r>
            <a:endParaRPr lang="en-US" sz="900" dirty="0">
              <a:latin typeface="Calibri" panose="020F0502020204030204" pitchFamily="34" charset="0"/>
            </a:endParaRPr>
          </a:p>
        </p:txBody>
      </p:sp>
      <p:cxnSp>
        <p:nvCxnSpPr>
          <p:cNvPr id="26" name="Straight Arrow Connector 25"/>
          <p:cNvCxnSpPr>
            <a:stCxn id="25" idx="2"/>
          </p:cNvCxnSpPr>
          <p:nvPr/>
        </p:nvCxnSpPr>
        <p:spPr>
          <a:xfrm>
            <a:off x="2531506" y="1535562"/>
            <a:ext cx="990137" cy="1461378"/>
          </a:xfrm>
          <a:prstGeom prst="straightConnector1">
            <a:avLst/>
          </a:prstGeom>
          <a:ln>
            <a:solidFill>
              <a:srgbClr val="FF0000"/>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99820" y="1124680"/>
            <a:ext cx="792110" cy="410882"/>
          </a:xfrm>
          <a:prstGeom prst="rect">
            <a:avLst/>
          </a:prstGeom>
          <a:noFill/>
        </p:spPr>
        <p:txBody>
          <a:bodyPr wrap="square" rtlCol="0">
            <a:spAutoFit/>
          </a:bodyPr>
          <a:lstStyle/>
          <a:p>
            <a:pPr>
              <a:lnSpc>
                <a:spcPct val="90000"/>
              </a:lnSpc>
            </a:pPr>
            <a:r>
              <a:rPr lang="de-DE" sz="1400" dirty="0">
                <a:latin typeface="Calibri" panose="020F0502020204030204" pitchFamily="34" charset="0"/>
              </a:rPr>
              <a:t>I&amp;D</a:t>
            </a:r>
          </a:p>
          <a:p>
            <a:pPr>
              <a:lnSpc>
                <a:spcPct val="90000"/>
              </a:lnSpc>
            </a:pPr>
            <a:r>
              <a:rPr lang="de-DE" sz="900" dirty="0">
                <a:latin typeface="Calibri" panose="020F0502020204030204" pitchFamily="34" charset="0"/>
              </a:rPr>
              <a:t>Paris</a:t>
            </a:r>
            <a:endParaRPr lang="en-US" sz="400" dirty="0">
              <a:latin typeface="Calibri" panose="020F0502020204030204" pitchFamily="34" charset="0"/>
            </a:endParaRPr>
          </a:p>
        </p:txBody>
      </p:sp>
      <p:cxnSp>
        <p:nvCxnSpPr>
          <p:cNvPr id="28" name="Straight Arrow Connector 27"/>
          <p:cNvCxnSpPr>
            <a:stCxn id="27" idx="2"/>
          </p:cNvCxnSpPr>
          <p:nvPr/>
        </p:nvCxnSpPr>
        <p:spPr>
          <a:xfrm>
            <a:off x="5195875" y="1535562"/>
            <a:ext cx="352620" cy="963946"/>
          </a:xfrm>
          <a:prstGeom prst="straightConnector1">
            <a:avLst/>
          </a:prstGeom>
          <a:ln>
            <a:solidFill>
              <a:srgbClr val="FF0000"/>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38" name="Text Placeholder 1"/>
          <p:cNvSpPr txBox="1">
            <a:spLocks/>
          </p:cNvSpPr>
          <p:nvPr/>
        </p:nvSpPr>
        <p:spPr>
          <a:xfrm>
            <a:off x="391466" y="5129227"/>
            <a:ext cx="2879700" cy="1196340"/>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AT" i="1" dirty="0" smtClean="0"/>
          </a:p>
          <a:p>
            <a:endParaRPr lang="de-AT" i="1" dirty="0"/>
          </a:p>
          <a:p>
            <a:r>
              <a:rPr lang="de-AT" i="1" dirty="0" smtClean="0">
                <a:solidFill>
                  <a:schemeClr val="tx1">
                    <a:lumMod val="50000"/>
                    <a:lumOff val="50000"/>
                  </a:schemeClr>
                </a:solidFill>
              </a:rPr>
              <a:t>Slide from June 2017</a:t>
            </a:r>
            <a:endParaRPr lang="de-AT" i="1" dirty="0">
              <a:solidFill>
                <a:schemeClr val="tx1">
                  <a:lumMod val="50000"/>
                  <a:lumOff val="50000"/>
                </a:schemeClr>
              </a:solidFill>
            </a:endParaRPr>
          </a:p>
        </p:txBody>
      </p:sp>
    </p:spTree>
    <p:extLst>
      <p:ext uri="{BB962C8B-B14F-4D97-AF65-F5344CB8AC3E}">
        <p14:creationId xmlns:p14="http://schemas.microsoft.com/office/powerpoint/2010/main" val="2977455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33"/>
          </p:nvPr>
        </p:nvSpPr>
        <p:spPr/>
        <p:txBody>
          <a:bodyPr/>
          <a:lstStyle/>
          <a:p>
            <a:endParaRPr lang="de-AT"/>
          </a:p>
        </p:txBody>
      </p:sp>
      <p:sp>
        <p:nvSpPr>
          <p:cNvPr id="7" name="Title 6"/>
          <p:cNvSpPr>
            <a:spLocks noGrp="1"/>
          </p:cNvSpPr>
          <p:nvPr>
            <p:ph type="title"/>
          </p:nvPr>
        </p:nvSpPr>
        <p:spPr/>
        <p:txBody>
          <a:bodyPr>
            <a:normAutofit fontScale="90000"/>
          </a:bodyPr>
          <a:lstStyle/>
          <a:p>
            <a:r>
              <a:rPr lang="de-AT" dirty="0"/>
              <a:t>Connecting the IR sensor and IR Receiver to Arduino Uno</a:t>
            </a:r>
            <a:br>
              <a:rPr lang="de-AT" dirty="0"/>
            </a:br>
            <a:endParaRPr lang="de-AT" dirty="0"/>
          </a:p>
        </p:txBody>
      </p:sp>
      <p:sp>
        <p:nvSpPr>
          <p:cNvPr id="10" name="Text Placeholder 9"/>
          <p:cNvSpPr>
            <a:spLocks noGrp="1"/>
          </p:cNvSpPr>
          <p:nvPr>
            <p:ph type="body" sz="quarter" idx="35"/>
          </p:nvPr>
        </p:nvSpPr>
        <p:spPr/>
        <p:txBody>
          <a:bodyPr/>
          <a:lstStyle/>
          <a:p>
            <a:r>
              <a:rPr lang="de-AT" dirty="0" smtClean="0"/>
              <a:t>We assume now you have the basic sensors including the resistors, as shown here. If you have different ones, you may have to adapt your circuit to include resistors. </a:t>
            </a:r>
            <a:endParaRPr lang="de-AT" dirty="0" smtClean="0">
              <a:sym typeface="Wingdings" panose="05000000000000000000" pitchFamily="2" charset="2"/>
            </a:endParaRPr>
          </a:p>
          <a:p>
            <a:endParaRPr lang="de-AT" dirty="0" smtClean="0"/>
          </a:p>
          <a:p>
            <a:r>
              <a:rPr lang="de-AT" dirty="0" smtClean="0"/>
              <a:t>The top one is the transmitter, the bottom one the receiver. </a:t>
            </a:r>
          </a:p>
          <a:p>
            <a:r>
              <a:rPr lang="de-AT" dirty="0" smtClean="0"/>
              <a:t> </a:t>
            </a:r>
            <a:endParaRPr lang="de-AT"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3828" y="1124744"/>
            <a:ext cx="3092252" cy="5554944"/>
          </a:xfrm>
          <a:prstGeom prst="rect">
            <a:avLst/>
          </a:prstGeom>
        </p:spPr>
      </p:pic>
      <p:sp>
        <p:nvSpPr>
          <p:cNvPr id="18" name="Text Placeholder 9"/>
          <p:cNvSpPr txBox="1">
            <a:spLocks/>
          </p:cNvSpPr>
          <p:nvPr/>
        </p:nvSpPr>
        <p:spPr>
          <a:xfrm>
            <a:off x="7536160" y="1274123"/>
            <a:ext cx="3008302"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AT" dirty="0" smtClean="0"/>
              <a:t>The pins are labeled:</a:t>
            </a:r>
          </a:p>
          <a:p>
            <a:r>
              <a:rPr lang="de-AT" sz="1600" dirty="0" smtClean="0"/>
              <a:t>DAT: Here you should send the signal to</a:t>
            </a:r>
          </a:p>
          <a:p>
            <a:r>
              <a:rPr lang="de-AT" sz="1600" dirty="0" smtClean="0"/>
              <a:t>VCC: Here you connect the 5 volt power line</a:t>
            </a:r>
          </a:p>
          <a:p>
            <a:r>
              <a:rPr lang="de-AT" sz="1600" dirty="0" smtClean="0"/>
              <a:t>GND: Here you connect the Ground.</a:t>
            </a:r>
          </a:p>
          <a:p>
            <a:endParaRPr lang="de-AT" sz="1600" dirty="0" smtClean="0"/>
          </a:p>
          <a:p>
            <a:endParaRPr lang="de-AT" sz="1600" dirty="0"/>
          </a:p>
          <a:p>
            <a:r>
              <a:rPr lang="de-AT" sz="1600" dirty="0" smtClean="0"/>
              <a:t> </a:t>
            </a:r>
          </a:p>
          <a:p>
            <a:r>
              <a:rPr lang="de-AT" sz="1600" dirty="0"/>
              <a:t>DAT: </a:t>
            </a:r>
            <a:r>
              <a:rPr lang="de-AT" sz="1600" dirty="0" smtClean="0"/>
              <a:t>This returns a signal dependent on IR light sensed</a:t>
            </a:r>
            <a:endParaRPr lang="de-AT" sz="1600" dirty="0"/>
          </a:p>
          <a:p>
            <a:r>
              <a:rPr lang="de-AT" sz="1600" dirty="0"/>
              <a:t>VCC: Here you connect the 5 volt power line</a:t>
            </a:r>
          </a:p>
          <a:p>
            <a:r>
              <a:rPr lang="de-AT" sz="1600" dirty="0"/>
              <a:t>GND: Here you connect the Ground.</a:t>
            </a:r>
          </a:p>
          <a:p>
            <a:endParaRPr lang="de-AT" dirty="0"/>
          </a:p>
        </p:txBody>
      </p:sp>
      <p:sp>
        <p:nvSpPr>
          <p:cNvPr id="3" name="Right Arrow 2"/>
          <p:cNvSpPr/>
          <p:nvPr/>
        </p:nvSpPr>
        <p:spPr>
          <a:xfrm>
            <a:off x="6816080" y="1916832"/>
            <a:ext cx="720080"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 name="Oval Callout 3"/>
          <p:cNvSpPr/>
          <p:nvPr/>
        </p:nvSpPr>
        <p:spPr>
          <a:xfrm>
            <a:off x="119658" y="5289120"/>
            <a:ext cx="2586156" cy="1152128"/>
          </a:xfrm>
          <a:prstGeom prst="wedgeEllipseCallout">
            <a:avLst>
              <a:gd name="adj1" fmla="val 81704"/>
              <a:gd name="adj2" fmla="val -10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100" dirty="0" smtClean="0"/>
              <a:t>When the sensor sees IR light, its resistance increases, more power goes to the signal pin</a:t>
            </a:r>
            <a:endParaRPr lang="de-AT" sz="1100" dirty="0"/>
          </a:p>
        </p:txBody>
      </p:sp>
      <p:sp>
        <p:nvSpPr>
          <p:cNvPr id="20" name="Right Arrow 19"/>
          <p:cNvSpPr/>
          <p:nvPr/>
        </p:nvSpPr>
        <p:spPr>
          <a:xfrm>
            <a:off x="6816080" y="5347426"/>
            <a:ext cx="720080"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43081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3"/>
          </p:nvPr>
        </p:nvSpPr>
        <p:spPr/>
        <p:txBody>
          <a:bodyPr/>
          <a:lstStyle/>
          <a:p>
            <a:endParaRPr lang="de-AT"/>
          </a:p>
        </p:txBody>
      </p:sp>
      <p:sp>
        <p:nvSpPr>
          <p:cNvPr id="4" name="Title 3"/>
          <p:cNvSpPr>
            <a:spLocks noGrp="1"/>
          </p:cNvSpPr>
          <p:nvPr>
            <p:ph type="title"/>
          </p:nvPr>
        </p:nvSpPr>
        <p:spPr/>
        <p:txBody>
          <a:bodyPr/>
          <a:lstStyle/>
          <a:p>
            <a:r>
              <a:rPr lang="de-AT" dirty="0"/>
              <a:t>Connecting the IR sensor and IR Receiver to Arduino Uno</a:t>
            </a:r>
          </a:p>
        </p:txBody>
      </p:sp>
      <p:sp>
        <p:nvSpPr>
          <p:cNvPr id="5" name="Text Placeholder 4"/>
          <p:cNvSpPr>
            <a:spLocks noGrp="1"/>
          </p:cNvSpPr>
          <p:nvPr>
            <p:ph type="body" sz="quarter" idx="35"/>
          </p:nvPr>
        </p:nvSpPr>
        <p:spPr/>
        <p:txBody>
          <a:bodyPr/>
          <a:lstStyle/>
          <a:p>
            <a:r>
              <a:rPr lang="de-AT" dirty="0" smtClean="0"/>
              <a:t>First we will connect the IR receiver, and test it. </a:t>
            </a:r>
          </a:p>
          <a:p>
            <a:endParaRPr lang="de-AT" dirty="0"/>
          </a:p>
          <a:p>
            <a:r>
              <a:rPr lang="de-AT" dirty="0" smtClean="0"/>
              <a:t>Connect the IR receiver as in the diagram in the right. </a:t>
            </a:r>
          </a:p>
          <a:p>
            <a:endParaRPr lang="de-AT" dirty="0" smtClean="0"/>
          </a:p>
          <a:p>
            <a:r>
              <a:rPr lang="de-AT" dirty="0" smtClean="0"/>
              <a:t>D1: LED light. </a:t>
            </a:r>
          </a:p>
          <a:p>
            <a:r>
              <a:rPr lang="de-AT" dirty="0" smtClean="0"/>
              <a:t>R1</a:t>
            </a:r>
            <a:r>
              <a:rPr lang="de-AT" smtClean="0"/>
              <a:t>: Resistor</a:t>
            </a:r>
            <a:endParaRPr lang="de-AT" dirty="0" smtClean="0"/>
          </a:p>
          <a:p>
            <a:endParaRPr lang="de-AT" dirty="0"/>
          </a:p>
          <a:p>
            <a:r>
              <a:rPr lang="de-AT" dirty="0" smtClean="0"/>
              <a:t>This setup will reduce the light emitted by the LED when the IR receiver receives IR light</a:t>
            </a:r>
          </a:p>
        </p:txBody>
      </p:sp>
      <p:pic>
        <p:nvPicPr>
          <p:cNvPr id="10" name="Picture 9"/>
          <p:cNvPicPr>
            <a:picLocks noChangeAspect="1"/>
          </p:cNvPicPr>
          <p:nvPr/>
        </p:nvPicPr>
        <p:blipFill>
          <a:blip r:embed="rId2"/>
          <a:stretch>
            <a:fillRect/>
          </a:stretch>
        </p:blipFill>
        <p:spPr>
          <a:xfrm>
            <a:off x="3626379" y="1276414"/>
            <a:ext cx="8087743" cy="5824993"/>
          </a:xfrm>
          <a:prstGeom prst="rect">
            <a:avLst/>
          </a:prstGeom>
        </p:spPr>
      </p:pic>
    </p:spTree>
    <p:extLst>
      <p:ext uri="{BB962C8B-B14F-4D97-AF65-F5344CB8AC3E}">
        <p14:creationId xmlns:p14="http://schemas.microsoft.com/office/powerpoint/2010/main" val="2316904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3"/>
          </p:nvPr>
        </p:nvSpPr>
        <p:spPr/>
        <p:txBody>
          <a:bodyPr/>
          <a:lstStyle/>
          <a:p>
            <a:endParaRPr lang="de-AT"/>
          </a:p>
        </p:txBody>
      </p:sp>
      <p:sp>
        <p:nvSpPr>
          <p:cNvPr id="4" name="Title 3"/>
          <p:cNvSpPr>
            <a:spLocks noGrp="1"/>
          </p:cNvSpPr>
          <p:nvPr>
            <p:ph type="title"/>
          </p:nvPr>
        </p:nvSpPr>
        <p:spPr>
          <a:xfrm>
            <a:off x="407988" y="404813"/>
            <a:ext cx="6840140" cy="863600"/>
          </a:xfrm>
        </p:spPr>
        <p:txBody>
          <a:bodyPr/>
          <a:lstStyle/>
          <a:p>
            <a:r>
              <a:rPr lang="de-AT" dirty="0"/>
              <a:t>Connecting the IR sensor and IR Receiver to Arduino Uno</a:t>
            </a:r>
          </a:p>
        </p:txBody>
      </p:sp>
      <p:sp>
        <p:nvSpPr>
          <p:cNvPr id="5" name="Text Placeholder 4"/>
          <p:cNvSpPr>
            <a:spLocks noGrp="1"/>
          </p:cNvSpPr>
          <p:nvPr>
            <p:ph type="body" sz="quarter" idx="35"/>
          </p:nvPr>
        </p:nvSpPr>
        <p:spPr/>
        <p:txBody>
          <a:bodyPr/>
          <a:lstStyle/>
          <a:p>
            <a:r>
              <a:rPr lang="de-AT" dirty="0" smtClean="0"/>
              <a:t>Here is a sample of how to build the circuit in practice. </a:t>
            </a:r>
          </a:p>
          <a:p>
            <a:endParaRPr lang="de-AT" dirty="0"/>
          </a:p>
          <a:p>
            <a:r>
              <a:rPr lang="de-AT" dirty="0" smtClean="0"/>
              <a:t>We used ‚male – female‘ wires to connect the IR chip here, but you could also have plugged it on the breadboard and used ‚male – male‘ wires. </a:t>
            </a:r>
          </a:p>
          <a:p>
            <a:endParaRPr lang="de-AT" dirty="0"/>
          </a:p>
          <a:p>
            <a:endParaRPr lang="de-AT"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8128" y="0"/>
            <a:ext cx="5143500"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575720" y="3959717"/>
            <a:ext cx="2109217" cy="2109217"/>
          </a:xfrm>
          <a:prstGeom prst="rect">
            <a:avLst/>
          </a:prstGeom>
        </p:spPr>
      </p:pic>
      <p:sp>
        <p:nvSpPr>
          <p:cNvPr id="6" name="Oval Callout 5"/>
          <p:cNvSpPr/>
          <p:nvPr/>
        </p:nvSpPr>
        <p:spPr>
          <a:xfrm>
            <a:off x="5519936" y="3501008"/>
            <a:ext cx="1224136" cy="1152128"/>
          </a:xfrm>
          <a:prstGeom prst="wedgeEllipseCallout">
            <a:avLst>
              <a:gd name="adj1" fmla="val -64718"/>
              <a:gd name="adj2" fmla="val 51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Male</a:t>
            </a:r>
            <a:endParaRPr lang="de-AT" dirty="0"/>
          </a:p>
        </p:txBody>
      </p:sp>
      <p:sp>
        <p:nvSpPr>
          <p:cNvPr id="9" name="Oval Callout 8"/>
          <p:cNvSpPr/>
          <p:nvPr/>
        </p:nvSpPr>
        <p:spPr>
          <a:xfrm>
            <a:off x="1847528" y="4916806"/>
            <a:ext cx="1495866" cy="1152128"/>
          </a:xfrm>
          <a:prstGeom prst="wedgeEllipseCallout">
            <a:avLst>
              <a:gd name="adj1" fmla="val 86545"/>
              <a:gd name="adj2" fmla="val -20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Female</a:t>
            </a:r>
            <a:endParaRPr lang="de-AT" dirty="0"/>
          </a:p>
        </p:txBody>
      </p:sp>
    </p:spTree>
    <p:extLst>
      <p:ext uri="{BB962C8B-B14F-4D97-AF65-F5344CB8AC3E}">
        <p14:creationId xmlns:p14="http://schemas.microsoft.com/office/powerpoint/2010/main" val="2247828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3"/>
          </p:nvPr>
        </p:nvSpPr>
        <p:spPr/>
        <p:txBody>
          <a:bodyPr/>
          <a:lstStyle/>
          <a:p>
            <a:endParaRPr lang="de-AT" dirty="0"/>
          </a:p>
        </p:txBody>
      </p:sp>
      <p:sp>
        <p:nvSpPr>
          <p:cNvPr id="4" name="Title 3"/>
          <p:cNvSpPr>
            <a:spLocks noGrp="1"/>
          </p:cNvSpPr>
          <p:nvPr>
            <p:ph type="title"/>
          </p:nvPr>
        </p:nvSpPr>
        <p:spPr/>
        <p:txBody>
          <a:bodyPr/>
          <a:lstStyle/>
          <a:p>
            <a:r>
              <a:rPr lang="de-AT" dirty="0"/>
              <a:t>Connecting the IR sensor and IR Receiver to Arduino Uno</a:t>
            </a:r>
          </a:p>
        </p:txBody>
      </p:sp>
      <p:sp>
        <p:nvSpPr>
          <p:cNvPr id="5" name="Text Placeholder 4"/>
          <p:cNvSpPr>
            <a:spLocks noGrp="1"/>
          </p:cNvSpPr>
          <p:nvPr>
            <p:ph type="body" sz="quarter" idx="35"/>
          </p:nvPr>
        </p:nvSpPr>
        <p:spPr/>
        <p:txBody>
          <a:bodyPr/>
          <a:lstStyle/>
          <a:p>
            <a:r>
              <a:rPr lang="de-AT" dirty="0" smtClean="0"/>
              <a:t>Once you have created the circuit, we will add code to show you the IR signals it receives on the </a:t>
            </a:r>
          </a:p>
          <a:p>
            <a:r>
              <a:rPr lang="de-AT" dirty="0" smtClean="0"/>
              <a:t>Serial Monitor. </a:t>
            </a:r>
          </a:p>
          <a:p>
            <a:endParaRPr lang="de-AT" dirty="0"/>
          </a:p>
          <a:p>
            <a:r>
              <a:rPr lang="de-AT" dirty="0" smtClean="0"/>
              <a:t>First we need to </a:t>
            </a:r>
            <a:r>
              <a:rPr lang="de-AT" b="1" dirty="0" smtClean="0"/>
              <a:t>download the right ‚library‘ to use infrared as shown right</a:t>
            </a:r>
            <a:r>
              <a:rPr lang="de-AT" dirty="0" smtClean="0"/>
              <a:t>: this should make it easier.</a:t>
            </a:r>
          </a:p>
          <a:p>
            <a:endParaRPr lang="de-AT" dirty="0" smtClean="0"/>
          </a:p>
        </p:txBody>
      </p:sp>
      <p:pic>
        <p:nvPicPr>
          <p:cNvPr id="6" name="Picture 5"/>
          <p:cNvPicPr>
            <a:picLocks noChangeAspect="1"/>
          </p:cNvPicPr>
          <p:nvPr/>
        </p:nvPicPr>
        <p:blipFill>
          <a:blip r:embed="rId2"/>
          <a:stretch>
            <a:fillRect/>
          </a:stretch>
        </p:blipFill>
        <p:spPr>
          <a:xfrm>
            <a:off x="4943872" y="1204686"/>
            <a:ext cx="5943600" cy="3086100"/>
          </a:xfrm>
          <a:prstGeom prst="rect">
            <a:avLst/>
          </a:prstGeom>
        </p:spPr>
      </p:pic>
      <p:sp>
        <p:nvSpPr>
          <p:cNvPr id="7" name="Oval Callout 6"/>
          <p:cNvSpPr/>
          <p:nvPr/>
        </p:nvSpPr>
        <p:spPr>
          <a:xfrm>
            <a:off x="9532565" y="1430234"/>
            <a:ext cx="1820019" cy="990654"/>
          </a:xfrm>
          <a:prstGeom prst="wedgeEllipseCallout">
            <a:avLst>
              <a:gd name="adj1" fmla="val -45326"/>
              <a:gd name="adj2" fmla="val 878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First go to Manage libraries:</a:t>
            </a:r>
            <a:endParaRPr lang="de-AT" sz="1400" dirty="0"/>
          </a:p>
        </p:txBody>
      </p:sp>
      <p:pic>
        <p:nvPicPr>
          <p:cNvPr id="8" name="Picture 7"/>
          <p:cNvPicPr>
            <a:picLocks noChangeAspect="1"/>
          </p:cNvPicPr>
          <p:nvPr/>
        </p:nvPicPr>
        <p:blipFill>
          <a:blip r:embed="rId3"/>
          <a:stretch>
            <a:fillRect/>
          </a:stretch>
        </p:blipFill>
        <p:spPr>
          <a:xfrm>
            <a:off x="6456040" y="3736095"/>
            <a:ext cx="5508833" cy="3121905"/>
          </a:xfrm>
          <a:prstGeom prst="rect">
            <a:avLst/>
          </a:prstGeom>
        </p:spPr>
      </p:pic>
      <p:sp>
        <p:nvSpPr>
          <p:cNvPr id="9" name="Oval Callout 8"/>
          <p:cNvSpPr/>
          <p:nvPr/>
        </p:nvSpPr>
        <p:spPr>
          <a:xfrm>
            <a:off x="3417058" y="4595332"/>
            <a:ext cx="1820019" cy="990654"/>
          </a:xfrm>
          <a:prstGeom prst="wedgeEllipseCallout">
            <a:avLst>
              <a:gd name="adj1" fmla="val 228489"/>
              <a:gd name="adj2" fmla="val -978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Type IRremote in the search field</a:t>
            </a:r>
            <a:endParaRPr lang="de-AT" sz="1400" dirty="0"/>
          </a:p>
        </p:txBody>
      </p:sp>
      <p:sp>
        <p:nvSpPr>
          <p:cNvPr id="10" name="Oval Callout 9"/>
          <p:cNvSpPr/>
          <p:nvPr/>
        </p:nvSpPr>
        <p:spPr>
          <a:xfrm>
            <a:off x="4340035" y="5605562"/>
            <a:ext cx="1820019" cy="990654"/>
          </a:xfrm>
          <a:prstGeom prst="wedgeEllipseCallout">
            <a:avLst>
              <a:gd name="adj1" fmla="val 124238"/>
              <a:gd name="adj2" fmla="val -149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Select and install the first library</a:t>
            </a:r>
            <a:endParaRPr lang="de-AT" sz="1400" dirty="0"/>
          </a:p>
        </p:txBody>
      </p:sp>
    </p:spTree>
    <p:extLst>
      <p:ext uri="{BB962C8B-B14F-4D97-AF65-F5344CB8AC3E}">
        <p14:creationId xmlns:p14="http://schemas.microsoft.com/office/powerpoint/2010/main" val="292191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3"/>
          </p:nvPr>
        </p:nvSpPr>
        <p:spPr/>
        <p:txBody>
          <a:bodyPr/>
          <a:lstStyle/>
          <a:p>
            <a:endParaRPr lang="de-AT" dirty="0"/>
          </a:p>
        </p:txBody>
      </p:sp>
      <p:sp>
        <p:nvSpPr>
          <p:cNvPr id="4" name="Title 3"/>
          <p:cNvSpPr>
            <a:spLocks noGrp="1"/>
          </p:cNvSpPr>
          <p:nvPr>
            <p:ph type="title"/>
          </p:nvPr>
        </p:nvSpPr>
        <p:spPr/>
        <p:txBody>
          <a:bodyPr/>
          <a:lstStyle/>
          <a:p>
            <a:r>
              <a:rPr lang="de-AT" dirty="0"/>
              <a:t>Connecting the IR sensor and IR Receiver to Arduino Uno</a:t>
            </a:r>
          </a:p>
        </p:txBody>
      </p:sp>
      <p:sp>
        <p:nvSpPr>
          <p:cNvPr id="5" name="Text Placeholder 4"/>
          <p:cNvSpPr>
            <a:spLocks noGrp="1"/>
          </p:cNvSpPr>
          <p:nvPr>
            <p:ph type="body" sz="quarter" idx="35"/>
          </p:nvPr>
        </p:nvSpPr>
        <p:spPr/>
        <p:txBody>
          <a:bodyPr/>
          <a:lstStyle/>
          <a:p>
            <a:r>
              <a:rPr lang="de-AT" dirty="0" smtClean="0"/>
              <a:t>Now, we can build a sketch to test the signals we receive. </a:t>
            </a:r>
          </a:p>
          <a:p>
            <a:endParaRPr lang="de-AT" dirty="0"/>
          </a:p>
          <a:p>
            <a:r>
              <a:rPr lang="de-AT" dirty="0" smtClean="0"/>
              <a:t>The goal of this sketch is to capture any IR signals and write them to the ‚Serial Monitor‘.</a:t>
            </a:r>
          </a:p>
          <a:p>
            <a:endParaRPr lang="de-AT" dirty="0"/>
          </a:p>
          <a:p>
            <a:r>
              <a:rPr lang="de-AT" b="1" dirty="0" smtClean="0"/>
              <a:t>Copy the code on the right into a new sketch.</a:t>
            </a:r>
          </a:p>
          <a:p>
            <a:endParaRPr lang="de-AT" dirty="0" smtClean="0"/>
          </a:p>
          <a:p>
            <a:r>
              <a:rPr lang="de-AT" dirty="0" smtClean="0"/>
              <a:t>Then Open the serial monitor:</a:t>
            </a:r>
          </a:p>
          <a:p>
            <a:r>
              <a:rPr lang="de-AT" dirty="0" smtClean="0"/>
              <a:t>Tools &gt; Serial Monitor</a:t>
            </a:r>
          </a:p>
        </p:txBody>
      </p:sp>
      <p:sp>
        <p:nvSpPr>
          <p:cNvPr id="2" name="TextBox 1"/>
          <p:cNvSpPr txBox="1"/>
          <p:nvPr/>
        </p:nvSpPr>
        <p:spPr>
          <a:xfrm>
            <a:off x="5236317" y="1277561"/>
            <a:ext cx="6967485" cy="3970318"/>
          </a:xfrm>
          <a:prstGeom prst="rect">
            <a:avLst/>
          </a:prstGeom>
          <a:noFill/>
        </p:spPr>
        <p:txBody>
          <a:bodyPr wrap="none" rtlCol="0">
            <a:spAutoFit/>
          </a:bodyPr>
          <a:lstStyle/>
          <a:p>
            <a:endParaRPr lang="de-AT" sz="1200" dirty="0"/>
          </a:p>
          <a:p>
            <a:r>
              <a:rPr lang="de-AT" sz="1200" dirty="0"/>
              <a:t>#include &lt;IRremote.h&gt; // first install this library</a:t>
            </a:r>
          </a:p>
          <a:p>
            <a:endParaRPr lang="de-AT" sz="1200" dirty="0"/>
          </a:p>
          <a:p>
            <a:r>
              <a:rPr lang="de-AT" sz="1200" dirty="0"/>
              <a:t>int RECV_PIN = 5;  // Signal pin</a:t>
            </a:r>
          </a:p>
          <a:p>
            <a:r>
              <a:rPr lang="de-AT" sz="1200" dirty="0"/>
              <a:t>IRrecv irrecv(RECV_PIN); //to setup the Pin as a IR receiver</a:t>
            </a:r>
          </a:p>
          <a:p>
            <a:r>
              <a:rPr lang="de-AT" sz="1200" dirty="0"/>
              <a:t>decode_results results; //this will store results from IR code</a:t>
            </a:r>
          </a:p>
          <a:p>
            <a:endParaRPr lang="de-AT" sz="1200" dirty="0"/>
          </a:p>
          <a:p>
            <a:r>
              <a:rPr lang="de-AT" sz="1200" dirty="0"/>
              <a:t>void setup() {</a:t>
            </a:r>
          </a:p>
          <a:p>
            <a:r>
              <a:rPr lang="de-AT" sz="1200" dirty="0"/>
              <a:t>  Serial.begin(9600); // We will use the serial connection to output info (serial monitor)</a:t>
            </a:r>
          </a:p>
          <a:p>
            <a:r>
              <a:rPr lang="de-AT" sz="1200" dirty="0"/>
              <a:t>  irrecv.enableIRIn(); // This turns on the IR receiver code</a:t>
            </a:r>
          </a:p>
          <a:p>
            <a:r>
              <a:rPr lang="de-AT" sz="1200" dirty="0"/>
              <a:t>  Serial.println("Serial working!"); // test if the serial monitor works</a:t>
            </a:r>
          </a:p>
          <a:p>
            <a:r>
              <a:rPr lang="de-AT" sz="1200" dirty="0"/>
              <a:t>}</a:t>
            </a:r>
          </a:p>
          <a:p>
            <a:endParaRPr lang="de-AT" sz="1200" dirty="0"/>
          </a:p>
          <a:p>
            <a:r>
              <a:rPr lang="de-AT" sz="1200" dirty="0"/>
              <a:t>void loop() {</a:t>
            </a:r>
          </a:p>
          <a:p>
            <a:r>
              <a:rPr lang="de-AT" sz="1200" dirty="0"/>
              <a:t>  if (irrecv.decode(&amp;results)) { // every time a signal is decoded, do this:</a:t>
            </a:r>
          </a:p>
          <a:p>
            <a:endParaRPr lang="de-AT" sz="1200" dirty="0"/>
          </a:p>
          <a:p>
            <a:r>
              <a:rPr lang="de-AT" sz="1200" dirty="0"/>
              <a:t>    Serial.println("signal received: ");</a:t>
            </a:r>
          </a:p>
          <a:p>
            <a:r>
              <a:rPr lang="de-AT" sz="1200" dirty="0"/>
              <a:t>    Serial.println(results.value, HEX);</a:t>
            </a:r>
          </a:p>
          <a:p>
            <a:r>
              <a:rPr lang="de-AT" sz="1200" dirty="0"/>
              <a:t>    irrecv.resume(); // this makes sure the IR code listens for new signals</a:t>
            </a:r>
          </a:p>
          <a:p>
            <a:r>
              <a:rPr lang="de-AT" sz="1200" dirty="0"/>
              <a:t>  }</a:t>
            </a:r>
          </a:p>
          <a:p>
            <a:r>
              <a:rPr lang="de-AT" sz="1200" dirty="0"/>
              <a:t>}</a:t>
            </a:r>
          </a:p>
        </p:txBody>
      </p:sp>
      <p:pic>
        <p:nvPicPr>
          <p:cNvPr id="6" name="Picture 5"/>
          <p:cNvPicPr>
            <a:picLocks noChangeAspect="1"/>
          </p:cNvPicPr>
          <p:nvPr/>
        </p:nvPicPr>
        <p:blipFill>
          <a:blip r:embed="rId2"/>
          <a:stretch>
            <a:fillRect/>
          </a:stretch>
        </p:blipFill>
        <p:spPr>
          <a:xfrm>
            <a:off x="5879976" y="5057775"/>
            <a:ext cx="4648200" cy="1800225"/>
          </a:xfrm>
          <a:prstGeom prst="rect">
            <a:avLst/>
          </a:prstGeom>
        </p:spPr>
      </p:pic>
    </p:spTree>
    <p:extLst>
      <p:ext uri="{BB962C8B-B14F-4D97-AF65-F5344CB8AC3E}">
        <p14:creationId xmlns:p14="http://schemas.microsoft.com/office/powerpoint/2010/main" val="4019969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3"/>
          </p:nvPr>
        </p:nvSpPr>
        <p:spPr/>
        <p:txBody>
          <a:bodyPr/>
          <a:lstStyle/>
          <a:p>
            <a:endParaRPr lang="de-AT" dirty="0"/>
          </a:p>
        </p:txBody>
      </p:sp>
      <p:sp>
        <p:nvSpPr>
          <p:cNvPr id="4" name="Title 3"/>
          <p:cNvSpPr>
            <a:spLocks noGrp="1"/>
          </p:cNvSpPr>
          <p:nvPr>
            <p:ph type="title"/>
          </p:nvPr>
        </p:nvSpPr>
        <p:spPr/>
        <p:txBody>
          <a:bodyPr/>
          <a:lstStyle/>
          <a:p>
            <a:r>
              <a:rPr lang="de-AT" dirty="0"/>
              <a:t>Connecting the IR sensor and IR Receiver to Arduino Uno</a:t>
            </a:r>
          </a:p>
        </p:txBody>
      </p:sp>
      <p:sp>
        <p:nvSpPr>
          <p:cNvPr id="5" name="Text Placeholder 4"/>
          <p:cNvSpPr>
            <a:spLocks noGrp="1"/>
          </p:cNvSpPr>
          <p:nvPr>
            <p:ph type="body" sz="quarter" idx="35"/>
          </p:nvPr>
        </p:nvSpPr>
        <p:spPr/>
        <p:txBody>
          <a:bodyPr/>
          <a:lstStyle/>
          <a:p>
            <a:r>
              <a:rPr lang="de-AT" dirty="0" smtClean="0"/>
              <a:t>Now, connect the arduino to your laptop and deploy the code. </a:t>
            </a:r>
          </a:p>
          <a:p>
            <a:endParaRPr lang="de-AT" dirty="0"/>
          </a:p>
          <a:p>
            <a:r>
              <a:rPr lang="de-AT" dirty="0" smtClean="0"/>
              <a:t>Sometimes it fails just after plugging the arduino in; in that case, try again. </a:t>
            </a:r>
          </a:p>
          <a:p>
            <a:endParaRPr lang="de-AT" dirty="0"/>
          </a:p>
          <a:p>
            <a:r>
              <a:rPr lang="de-AT" dirty="0" smtClean="0"/>
              <a:t>If you keep having issues, try googling the error message. </a:t>
            </a:r>
          </a:p>
          <a:p>
            <a:endParaRPr lang="de-AT" dirty="0"/>
          </a:p>
          <a:p>
            <a:r>
              <a:rPr lang="de-AT" dirty="0" smtClean="0"/>
              <a:t>Otherwise, you should see this in the Serial monitor: </a:t>
            </a:r>
          </a:p>
        </p:txBody>
      </p:sp>
      <p:pic>
        <p:nvPicPr>
          <p:cNvPr id="7" name="Picture 6"/>
          <p:cNvPicPr>
            <a:picLocks noChangeAspect="1"/>
          </p:cNvPicPr>
          <p:nvPr/>
        </p:nvPicPr>
        <p:blipFill>
          <a:blip r:embed="rId2"/>
          <a:stretch>
            <a:fillRect/>
          </a:stretch>
        </p:blipFill>
        <p:spPr>
          <a:xfrm>
            <a:off x="7392144" y="804749"/>
            <a:ext cx="4383807" cy="4192591"/>
          </a:xfrm>
          <a:prstGeom prst="rect">
            <a:avLst/>
          </a:prstGeom>
        </p:spPr>
      </p:pic>
      <p:sp>
        <p:nvSpPr>
          <p:cNvPr id="8" name="Oval Callout 7"/>
          <p:cNvSpPr/>
          <p:nvPr/>
        </p:nvSpPr>
        <p:spPr>
          <a:xfrm>
            <a:off x="4148879" y="1268413"/>
            <a:ext cx="2520280" cy="936104"/>
          </a:xfrm>
          <a:prstGeom prst="wedgeEllipseCallout">
            <a:avLst>
              <a:gd name="adj1" fmla="val 90279"/>
              <a:gd name="adj2" fmla="val -461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Compile and update</a:t>
            </a:r>
            <a:endParaRPr lang="de-AT" dirty="0"/>
          </a:p>
        </p:txBody>
      </p:sp>
      <p:pic>
        <p:nvPicPr>
          <p:cNvPr id="9" name="Picture 8"/>
          <p:cNvPicPr>
            <a:picLocks noChangeAspect="1"/>
          </p:cNvPicPr>
          <p:nvPr/>
        </p:nvPicPr>
        <p:blipFill>
          <a:blip r:embed="rId3"/>
          <a:stretch>
            <a:fillRect/>
          </a:stretch>
        </p:blipFill>
        <p:spPr>
          <a:xfrm>
            <a:off x="3425894" y="4507871"/>
            <a:ext cx="4788942" cy="2350129"/>
          </a:xfrm>
          <a:prstGeom prst="rect">
            <a:avLst/>
          </a:prstGeom>
        </p:spPr>
      </p:pic>
    </p:spTree>
    <p:extLst>
      <p:ext uri="{BB962C8B-B14F-4D97-AF65-F5344CB8AC3E}">
        <p14:creationId xmlns:p14="http://schemas.microsoft.com/office/powerpoint/2010/main" val="3688609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3"/>
          </p:nvPr>
        </p:nvSpPr>
        <p:spPr/>
        <p:txBody>
          <a:bodyPr/>
          <a:lstStyle/>
          <a:p>
            <a:endParaRPr lang="de-AT" dirty="0"/>
          </a:p>
        </p:txBody>
      </p:sp>
      <p:sp>
        <p:nvSpPr>
          <p:cNvPr id="4" name="Title 3"/>
          <p:cNvSpPr>
            <a:spLocks noGrp="1"/>
          </p:cNvSpPr>
          <p:nvPr>
            <p:ph type="title"/>
          </p:nvPr>
        </p:nvSpPr>
        <p:spPr/>
        <p:txBody>
          <a:bodyPr/>
          <a:lstStyle/>
          <a:p>
            <a:r>
              <a:rPr lang="de-AT" dirty="0"/>
              <a:t>Connecting the IR sensor and IR Receiver to Arduino Uno</a:t>
            </a:r>
          </a:p>
        </p:txBody>
      </p:sp>
      <p:sp>
        <p:nvSpPr>
          <p:cNvPr id="5" name="Text Placeholder 4"/>
          <p:cNvSpPr>
            <a:spLocks noGrp="1"/>
          </p:cNvSpPr>
          <p:nvPr>
            <p:ph type="body" sz="quarter" idx="35"/>
          </p:nvPr>
        </p:nvSpPr>
        <p:spPr/>
        <p:txBody>
          <a:bodyPr/>
          <a:lstStyle/>
          <a:p>
            <a:r>
              <a:rPr lang="de-AT" dirty="0" smtClean="0"/>
              <a:t>Next step is connecting the </a:t>
            </a:r>
            <a:r>
              <a:rPr lang="de-AT" dirty="0" smtClean="0"/>
              <a:t>transmitter. We will use the same Arduino for that, leave the receiver plugged in as well, and adapt the code. </a:t>
            </a:r>
          </a:p>
          <a:p>
            <a:endParaRPr lang="de-AT" dirty="0"/>
          </a:p>
          <a:p>
            <a:r>
              <a:rPr lang="de-AT" dirty="0" smtClean="0"/>
              <a:t>First, unplug the arduino from the USB and attach the transmitter to the Board as follows. The thing on the left is representing the IR transmitter. </a:t>
            </a:r>
          </a:p>
          <a:p>
            <a:endParaRPr lang="de-AT" dirty="0"/>
          </a:p>
          <a:p>
            <a:r>
              <a:rPr lang="de-AT" sz="1400" i="1" dirty="0" smtClean="0"/>
              <a:t>If you can‘t add it to 5v, you can also add it to 3v, will also work. </a:t>
            </a:r>
            <a:endParaRPr lang="de-AT" sz="1400" i="1" dirty="0" smtClean="0"/>
          </a:p>
        </p:txBody>
      </p:sp>
      <p:pic>
        <p:nvPicPr>
          <p:cNvPr id="2" name="Picture 1"/>
          <p:cNvPicPr>
            <a:picLocks noChangeAspect="1"/>
          </p:cNvPicPr>
          <p:nvPr/>
        </p:nvPicPr>
        <p:blipFill>
          <a:blip r:embed="rId2"/>
          <a:stretch>
            <a:fillRect/>
          </a:stretch>
        </p:blipFill>
        <p:spPr>
          <a:xfrm>
            <a:off x="4727848" y="1185364"/>
            <a:ext cx="7330913" cy="4497115"/>
          </a:xfrm>
          <a:prstGeom prst="rect">
            <a:avLst/>
          </a:prstGeom>
        </p:spPr>
      </p:pic>
    </p:spTree>
    <p:extLst>
      <p:ext uri="{BB962C8B-B14F-4D97-AF65-F5344CB8AC3E}">
        <p14:creationId xmlns:p14="http://schemas.microsoft.com/office/powerpoint/2010/main" val="2295632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3"/>
          </p:nvPr>
        </p:nvSpPr>
        <p:spPr/>
        <p:txBody>
          <a:bodyPr/>
          <a:lstStyle/>
          <a:p>
            <a:endParaRPr lang="de-AT"/>
          </a:p>
        </p:txBody>
      </p:sp>
      <p:sp>
        <p:nvSpPr>
          <p:cNvPr id="4" name="Title 3"/>
          <p:cNvSpPr>
            <a:spLocks noGrp="1"/>
          </p:cNvSpPr>
          <p:nvPr>
            <p:ph type="title"/>
          </p:nvPr>
        </p:nvSpPr>
        <p:spPr/>
        <p:txBody>
          <a:bodyPr/>
          <a:lstStyle/>
          <a:p>
            <a:r>
              <a:rPr lang="de-AT" dirty="0"/>
              <a:t>Connecting the IR sensor and IR Receiver to Arduino Uno</a:t>
            </a:r>
          </a:p>
        </p:txBody>
      </p:sp>
      <p:sp>
        <p:nvSpPr>
          <p:cNvPr id="5" name="Text Placeholder 4"/>
          <p:cNvSpPr>
            <a:spLocks noGrp="1"/>
          </p:cNvSpPr>
          <p:nvPr>
            <p:ph type="body" sz="quarter" idx="35"/>
          </p:nvPr>
        </p:nvSpPr>
        <p:spPr/>
        <p:txBody>
          <a:bodyPr/>
          <a:lstStyle/>
          <a:p>
            <a:r>
              <a:rPr lang="de-AT" dirty="0" smtClean="0"/>
              <a:t>Now, after adding the Receiver, it should look something like the picture here. </a:t>
            </a:r>
          </a:p>
          <a:p>
            <a:endParaRPr lang="de-AT" dirty="0" smtClean="0"/>
          </a:p>
          <a:p>
            <a:r>
              <a:rPr lang="de-AT" dirty="0" smtClean="0"/>
              <a:t>In this setup the LED and resistor of the IR-sensor are removed, since they are already on the chip.</a:t>
            </a:r>
            <a:endParaRPr lang="de-AT"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3792" y="1053244"/>
            <a:ext cx="7104112" cy="5328084"/>
          </a:xfrm>
          <a:prstGeom prst="rect">
            <a:avLst/>
          </a:prstGeom>
        </p:spPr>
      </p:pic>
    </p:spTree>
    <p:extLst>
      <p:ext uri="{BB962C8B-B14F-4D97-AF65-F5344CB8AC3E}">
        <p14:creationId xmlns:p14="http://schemas.microsoft.com/office/powerpoint/2010/main" val="3780995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3"/>
          </p:nvPr>
        </p:nvSpPr>
        <p:spPr/>
        <p:txBody>
          <a:bodyPr/>
          <a:lstStyle/>
          <a:p>
            <a:endParaRPr lang="de-AT"/>
          </a:p>
        </p:txBody>
      </p:sp>
      <p:sp>
        <p:nvSpPr>
          <p:cNvPr id="4" name="Title 3"/>
          <p:cNvSpPr>
            <a:spLocks noGrp="1"/>
          </p:cNvSpPr>
          <p:nvPr>
            <p:ph type="title"/>
          </p:nvPr>
        </p:nvSpPr>
        <p:spPr/>
        <p:txBody>
          <a:bodyPr/>
          <a:lstStyle/>
          <a:p>
            <a:r>
              <a:rPr lang="de-AT" dirty="0"/>
              <a:t>Connecting the IR sensor and IR Receiver to Arduino Uno</a:t>
            </a:r>
          </a:p>
        </p:txBody>
      </p:sp>
      <p:sp>
        <p:nvSpPr>
          <p:cNvPr id="5" name="Text Placeholder 4"/>
          <p:cNvSpPr>
            <a:spLocks noGrp="1"/>
          </p:cNvSpPr>
          <p:nvPr>
            <p:ph type="body" sz="quarter" idx="35"/>
          </p:nvPr>
        </p:nvSpPr>
        <p:spPr/>
        <p:txBody>
          <a:bodyPr/>
          <a:lstStyle/>
          <a:p>
            <a:r>
              <a:rPr lang="de-AT" dirty="0" smtClean="0"/>
              <a:t>Now, we can send signals to the IR transmitter over PIN 11. </a:t>
            </a:r>
          </a:p>
          <a:p>
            <a:endParaRPr lang="de-AT" dirty="0"/>
          </a:p>
          <a:p>
            <a:r>
              <a:rPr lang="de-AT" dirty="0" smtClean="0"/>
              <a:t>The following code makes sure to send out a 38Khz signal every few milliseconds, which can be seen by the receiver. It is integrated with the code for the receiver. </a:t>
            </a:r>
          </a:p>
          <a:p>
            <a:endParaRPr lang="de-AT" dirty="0" smtClean="0"/>
          </a:p>
          <a:p>
            <a:r>
              <a:rPr lang="de-AT" dirty="0" smtClean="0"/>
              <a:t>You can copy paste this into your sketch. </a:t>
            </a:r>
            <a:endParaRPr lang="de-AT" dirty="0"/>
          </a:p>
        </p:txBody>
      </p:sp>
      <p:sp>
        <p:nvSpPr>
          <p:cNvPr id="2" name="Rectangle 1"/>
          <p:cNvSpPr/>
          <p:nvPr/>
        </p:nvSpPr>
        <p:spPr>
          <a:xfrm>
            <a:off x="6240016" y="764704"/>
            <a:ext cx="8160568" cy="6247864"/>
          </a:xfrm>
          <a:prstGeom prst="rect">
            <a:avLst/>
          </a:prstGeom>
        </p:spPr>
        <p:txBody>
          <a:bodyPr wrap="square">
            <a:spAutoFit/>
          </a:bodyPr>
          <a:lstStyle/>
          <a:p>
            <a:r>
              <a:rPr lang="de-AT" sz="800" dirty="0" smtClean="0"/>
              <a:t>#</a:t>
            </a:r>
            <a:r>
              <a:rPr lang="de-AT" sz="800" dirty="0"/>
              <a:t>include &lt;IRremote.h&gt; // first install this library</a:t>
            </a:r>
          </a:p>
          <a:p>
            <a:endParaRPr lang="de-AT" sz="800" dirty="0"/>
          </a:p>
          <a:p>
            <a:r>
              <a:rPr lang="de-AT" sz="800" dirty="0"/>
              <a:t>int RECV_PIN = 5;  // Signal pin receiver</a:t>
            </a:r>
          </a:p>
          <a:p>
            <a:r>
              <a:rPr lang="de-AT" sz="800" dirty="0"/>
              <a:t>int SEND_PIN = 11; // Signal pin transmitter</a:t>
            </a:r>
          </a:p>
          <a:p>
            <a:r>
              <a:rPr lang="de-AT" sz="800" dirty="0"/>
              <a:t>IRrecv irrecv(RECV_PIN); //to setup the Pin as a IR receiver</a:t>
            </a:r>
          </a:p>
          <a:p>
            <a:r>
              <a:rPr lang="de-AT" sz="800" dirty="0"/>
              <a:t>decode_results results; //this will store results from IR code</a:t>
            </a:r>
          </a:p>
          <a:p>
            <a:endParaRPr lang="de-AT" sz="800" dirty="0"/>
          </a:p>
          <a:p>
            <a:r>
              <a:rPr lang="de-AT" sz="800" dirty="0"/>
              <a:t>void setup() {</a:t>
            </a:r>
          </a:p>
          <a:p>
            <a:r>
              <a:rPr lang="de-AT" sz="800" dirty="0"/>
              <a:t>  // Code for receiver</a:t>
            </a:r>
          </a:p>
          <a:p>
            <a:r>
              <a:rPr lang="de-AT" sz="800" dirty="0"/>
              <a:t>  Serial.begin(9600); // We will use the serial connection to output info (serial monitor)</a:t>
            </a:r>
          </a:p>
          <a:p>
            <a:r>
              <a:rPr lang="de-AT" sz="800" dirty="0"/>
              <a:t>  irrecv.enableIRIn(); // This turns on the IR receiver code</a:t>
            </a:r>
          </a:p>
          <a:p>
            <a:r>
              <a:rPr lang="de-AT" sz="800" dirty="0"/>
              <a:t>  Serial.println("Serial working!"); // test if the serial monitor works</a:t>
            </a:r>
          </a:p>
          <a:p>
            <a:r>
              <a:rPr lang="de-AT" sz="800" dirty="0"/>
              <a:t>  // Code for sender</a:t>
            </a:r>
          </a:p>
          <a:p>
            <a:r>
              <a:rPr lang="de-AT" sz="800" dirty="0"/>
              <a:t>  pinMode(SEND_PIN, OUTPUT); // setting the sender pin</a:t>
            </a:r>
          </a:p>
          <a:p>
            <a:r>
              <a:rPr lang="de-AT" sz="800" dirty="0"/>
              <a:t>}</a:t>
            </a:r>
          </a:p>
          <a:p>
            <a:endParaRPr lang="de-AT" sz="800" dirty="0"/>
          </a:p>
          <a:p>
            <a:r>
              <a:rPr lang="de-AT" sz="800" dirty="0"/>
              <a:t>void loop() {</a:t>
            </a:r>
          </a:p>
          <a:p>
            <a:r>
              <a:rPr lang="de-AT" sz="800" dirty="0"/>
              <a:t>  // Code for receiver</a:t>
            </a:r>
          </a:p>
          <a:p>
            <a:r>
              <a:rPr lang="de-AT" sz="800" dirty="0"/>
              <a:t>  if (irrecv.decode(&amp;results)) { // every time a signal is decoded, do this:</a:t>
            </a:r>
          </a:p>
          <a:p>
            <a:endParaRPr lang="de-AT" sz="800" dirty="0"/>
          </a:p>
          <a:p>
            <a:r>
              <a:rPr lang="de-AT" sz="800" dirty="0"/>
              <a:t>    Serial.println("signal received: ");</a:t>
            </a:r>
          </a:p>
          <a:p>
            <a:r>
              <a:rPr lang="de-AT" sz="800" dirty="0"/>
              <a:t>    Serial.println(results.value, HEX);</a:t>
            </a:r>
          </a:p>
          <a:p>
            <a:r>
              <a:rPr lang="de-AT" sz="800" dirty="0"/>
              <a:t>    irrecv.resume(); // this makes sure the IR code listens for new signals</a:t>
            </a:r>
          </a:p>
          <a:p>
            <a:r>
              <a:rPr lang="de-AT" sz="800" dirty="0"/>
              <a:t>  }</a:t>
            </a:r>
          </a:p>
          <a:p>
            <a:r>
              <a:rPr lang="de-AT" sz="800" dirty="0"/>
              <a:t>  // Code for transmitter</a:t>
            </a:r>
          </a:p>
          <a:p>
            <a:r>
              <a:rPr lang="de-AT" sz="800" dirty="0"/>
              <a:t>      IR_Send38KHZ(280,1); </a:t>
            </a:r>
          </a:p>
          <a:p>
            <a:r>
              <a:rPr lang="de-AT" sz="800" dirty="0"/>
              <a:t>      IR_Send38KHZ(140,0);</a:t>
            </a:r>
          </a:p>
          <a:p>
            <a:r>
              <a:rPr lang="de-AT" sz="800" dirty="0"/>
              <a:t>      delay(200);</a:t>
            </a:r>
          </a:p>
          <a:p>
            <a:r>
              <a:rPr lang="de-AT" sz="800" dirty="0"/>
              <a:t>}</a:t>
            </a:r>
          </a:p>
          <a:p>
            <a:endParaRPr lang="de-AT" sz="800" dirty="0"/>
          </a:p>
          <a:p>
            <a:r>
              <a:rPr lang="de-AT" sz="800" dirty="0"/>
              <a:t>// This is a standard library function you can just use</a:t>
            </a:r>
          </a:p>
          <a:p>
            <a:r>
              <a:rPr lang="de-AT" sz="800" dirty="0"/>
              <a:t>void IR_Send38KHZ(int x,int y)   </a:t>
            </a:r>
          </a:p>
          <a:p>
            <a:r>
              <a:rPr lang="de-AT" sz="800" dirty="0"/>
              <a:t>{  </a:t>
            </a:r>
          </a:p>
          <a:p>
            <a:r>
              <a:rPr lang="de-AT" sz="800" dirty="0"/>
              <a:t> for(int i=0;i&lt;x;i++)//15=386US </a:t>
            </a:r>
          </a:p>
          <a:p>
            <a:r>
              <a:rPr lang="de-AT" sz="800" dirty="0"/>
              <a:t>   {  </a:t>
            </a:r>
          </a:p>
          <a:p>
            <a:r>
              <a:rPr lang="de-AT" sz="800" dirty="0"/>
              <a:t>       if(y==1) </a:t>
            </a:r>
          </a:p>
          <a:p>
            <a:r>
              <a:rPr lang="de-AT" sz="800" dirty="0"/>
              <a:t>        { </a:t>
            </a:r>
          </a:p>
          <a:p>
            <a:r>
              <a:rPr lang="de-AT" sz="800" dirty="0"/>
              <a:t>          digitalWrite(SEND_PIN,1); </a:t>
            </a:r>
          </a:p>
          <a:p>
            <a:r>
              <a:rPr lang="de-AT" sz="800" dirty="0"/>
              <a:t>           delayMicroseconds(9); </a:t>
            </a:r>
          </a:p>
          <a:p>
            <a:r>
              <a:rPr lang="de-AT" sz="800" dirty="0"/>
              <a:t>           digitalWrite(SEND_PIN,0); </a:t>
            </a:r>
          </a:p>
          <a:p>
            <a:r>
              <a:rPr lang="de-AT" sz="800" dirty="0"/>
              <a:t>           delayMicroseconds(9); </a:t>
            </a:r>
          </a:p>
          <a:p>
            <a:r>
              <a:rPr lang="de-AT" sz="800" dirty="0"/>
              <a:t>        } </a:t>
            </a:r>
          </a:p>
          <a:p>
            <a:r>
              <a:rPr lang="de-AT" sz="800" dirty="0"/>
              <a:t>       else  </a:t>
            </a:r>
          </a:p>
          <a:p>
            <a:r>
              <a:rPr lang="de-AT" sz="800" dirty="0"/>
              <a:t>        { </a:t>
            </a:r>
          </a:p>
          <a:p>
            <a:r>
              <a:rPr lang="de-AT" sz="800" dirty="0"/>
              <a:t>           digitalWrite(SEND_PIN,0); </a:t>
            </a:r>
          </a:p>
          <a:p>
            <a:r>
              <a:rPr lang="de-AT" sz="800" dirty="0"/>
              <a:t>           delayMicroseconds(20); </a:t>
            </a:r>
          </a:p>
          <a:p>
            <a:r>
              <a:rPr lang="de-AT" sz="800" dirty="0"/>
              <a:t>        } </a:t>
            </a:r>
          </a:p>
          <a:p>
            <a:r>
              <a:rPr lang="de-AT" sz="800" dirty="0"/>
              <a:t>   }                                                            </a:t>
            </a:r>
          </a:p>
          <a:p>
            <a:r>
              <a:rPr lang="de-AT" sz="800" dirty="0"/>
              <a:t>} </a:t>
            </a:r>
          </a:p>
        </p:txBody>
      </p:sp>
    </p:spTree>
    <p:extLst>
      <p:ext uri="{BB962C8B-B14F-4D97-AF65-F5344CB8AC3E}">
        <p14:creationId xmlns:p14="http://schemas.microsoft.com/office/powerpoint/2010/main" val="4215781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3"/>
          </p:nvPr>
        </p:nvSpPr>
        <p:spPr/>
        <p:txBody>
          <a:bodyPr/>
          <a:lstStyle/>
          <a:p>
            <a:endParaRPr lang="de-AT"/>
          </a:p>
        </p:txBody>
      </p:sp>
      <p:sp>
        <p:nvSpPr>
          <p:cNvPr id="4" name="Title 3"/>
          <p:cNvSpPr>
            <a:spLocks noGrp="1"/>
          </p:cNvSpPr>
          <p:nvPr>
            <p:ph type="title"/>
          </p:nvPr>
        </p:nvSpPr>
        <p:spPr/>
        <p:txBody>
          <a:bodyPr/>
          <a:lstStyle/>
          <a:p>
            <a:r>
              <a:rPr lang="de-AT" dirty="0"/>
              <a:t>Connecting the IR sensor and IR Receiver to Arduino Uno</a:t>
            </a:r>
          </a:p>
        </p:txBody>
      </p:sp>
      <p:sp>
        <p:nvSpPr>
          <p:cNvPr id="5" name="Text Placeholder 4"/>
          <p:cNvSpPr>
            <a:spLocks noGrp="1"/>
          </p:cNvSpPr>
          <p:nvPr>
            <p:ph type="body" sz="quarter" idx="35"/>
          </p:nvPr>
        </p:nvSpPr>
        <p:spPr/>
        <p:txBody>
          <a:bodyPr/>
          <a:lstStyle/>
          <a:p>
            <a:r>
              <a:rPr lang="de-AT" dirty="0" smtClean="0"/>
              <a:t>Now, deploy the code to the circuit you build, and the IR sender and Receiver should work! </a:t>
            </a:r>
          </a:p>
          <a:p>
            <a:endParaRPr lang="de-AT" dirty="0"/>
          </a:p>
          <a:p>
            <a:r>
              <a:rPr lang="de-AT" dirty="0" smtClean="0"/>
              <a:t>If they have built in LEDs, they should light. </a:t>
            </a:r>
          </a:p>
          <a:p>
            <a:r>
              <a:rPr lang="de-AT" dirty="0" smtClean="0"/>
              <a:t>Also, you should see messages such as this in the Serial Monitor: </a:t>
            </a:r>
          </a:p>
          <a:p>
            <a:endParaRPr lang="de-AT" dirty="0"/>
          </a:p>
          <a:p>
            <a:r>
              <a:rPr lang="de-AT" dirty="0" smtClean="0"/>
              <a:t>In case we were sending actual ‚signals‘, we could decode them now, although currently we are just sending IR ‚light‘.</a:t>
            </a:r>
            <a:endParaRPr lang="de-AT"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2104" y="780663"/>
            <a:ext cx="5172092" cy="3879069"/>
          </a:xfrm>
          <a:prstGeom prst="rect">
            <a:avLst/>
          </a:prstGeom>
        </p:spPr>
      </p:pic>
      <p:pic>
        <p:nvPicPr>
          <p:cNvPr id="6" name="Picture 5"/>
          <p:cNvPicPr>
            <a:picLocks noChangeAspect="1"/>
          </p:cNvPicPr>
          <p:nvPr/>
        </p:nvPicPr>
        <p:blipFill>
          <a:blip r:embed="rId3"/>
          <a:stretch>
            <a:fillRect/>
          </a:stretch>
        </p:blipFill>
        <p:spPr>
          <a:xfrm>
            <a:off x="4439816" y="3315895"/>
            <a:ext cx="3429000" cy="3524250"/>
          </a:xfrm>
          <a:prstGeom prst="rect">
            <a:avLst/>
          </a:prstGeom>
        </p:spPr>
      </p:pic>
    </p:spTree>
    <p:extLst>
      <p:ext uri="{BB962C8B-B14F-4D97-AF65-F5344CB8AC3E}">
        <p14:creationId xmlns:p14="http://schemas.microsoft.com/office/powerpoint/2010/main" val="2256764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760" y="1457815"/>
            <a:ext cx="3956210" cy="240120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6211" y="1334912"/>
            <a:ext cx="4339473" cy="2366984"/>
          </a:xfrm>
          <a:prstGeom prst="rect">
            <a:avLst/>
          </a:prstGeom>
        </p:spPr>
      </p:pic>
      <p:pic>
        <p:nvPicPr>
          <p:cNvPr id="12"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970" y="1136078"/>
            <a:ext cx="4112690" cy="2347273"/>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1717" y="4034672"/>
            <a:ext cx="4474869" cy="214931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9721" y="3617293"/>
            <a:ext cx="4696807" cy="2348404"/>
          </a:xfrm>
          <a:prstGeom prst="rect">
            <a:avLst/>
          </a:prstGeom>
        </p:spPr>
      </p:pic>
      <p:pic>
        <p:nvPicPr>
          <p:cNvPr id="15" name="Content Placeholder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372" y="4034672"/>
            <a:ext cx="3232160" cy="2155490"/>
          </a:xfrm>
          <a:prstGeom prst="rect">
            <a:avLst/>
          </a:prstGeom>
        </p:spPr>
      </p:pic>
      <p:sp>
        <p:nvSpPr>
          <p:cNvPr id="16" name="Rectangle 15"/>
          <p:cNvSpPr/>
          <p:nvPr/>
        </p:nvSpPr>
        <p:spPr>
          <a:xfrm>
            <a:off x="461910" y="1480005"/>
            <a:ext cx="1363161" cy="329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Finance</a:t>
            </a:r>
            <a:endParaRPr lang="en-AU" sz="2400" dirty="0" err="1" smtClean="0">
              <a:solidFill>
                <a:schemeClr val="tx2">
                  <a:lumMod val="50000"/>
                </a:schemeClr>
              </a:solidFill>
            </a:endParaRPr>
          </a:p>
        </p:txBody>
      </p:sp>
      <p:sp>
        <p:nvSpPr>
          <p:cNvPr id="17" name="Rectangle 16"/>
          <p:cNvSpPr/>
          <p:nvPr/>
        </p:nvSpPr>
        <p:spPr>
          <a:xfrm>
            <a:off x="4376016" y="1150067"/>
            <a:ext cx="1363161" cy="329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Utilities</a:t>
            </a:r>
            <a:endParaRPr lang="en-AU" sz="2400" dirty="0" err="1" smtClean="0">
              <a:solidFill>
                <a:schemeClr val="bg1"/>
              </a:solidFill>
            </a:endParaRPr>
          </a:p>
        </p:txBody>
      </p:sp>
      <p:sp>
        <p:nvSpPr>
          <p:cNvPr id="18" name="Rectangle 17"/>
          <p:cNvSpPr/>
          <p:nvPr/>
        </p:nvSpPr>
        <p:spPr>
          <a:xfrm>
            <a:off x="8440575" y="1334912"/>
            <a:ext cx="1363161" cy="329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6">
                    <a:lumMod val="50000"/>
                  </a:schemeClr>
                </a:solidFill>
              </a:rPr>
              <a:t>Retail</a:t>
            </a:r>
            <a:endParaRPr lang="en-AU" sz="2400" dirty="0" err="1" smtClean="0">
              <a:solidFill>
                <a:schemeClr val="accent6">
                  <a:lumMod val="50000"/>
                </a:schemeClr>
              </a:solidFill>
            </a:endParaRPr>
          </a:p>
        </p:txBody>
      </p:sp>
      <p:sp>
        <p:nvSpPr>
          <p:cNvPr id="19" name="Rectangle 18"/>
          <p:cNvSpPr/>
          <p:nvPr/>
        </p:nvSpPr>
        <p:spPr>
          <a:xfrm>
            <a:off x="480764" y="5799422"/>
            <a:ext cx="3337089" cy="329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Water management</a:t>
            </a:r>
            <a:endParaRPr lang="en-AU" sz="2400" dirty="0" err="1" smtClean="0">
              <a:solidFill>
                <a:schemeClr val="bg1"/>
              </a:solidFill>
            </a:endParaRPr>
          </a:p>
        </p:txBody>
      </p:sp>
      <p:sp>
        <p:nvSpPr>
          <p:cNvPr id="20" name="Rectangle 19"/>
          <p:cNvSpPr/>
          <p:nvPr/>
        </p:nvSpPr>
        <p:spPr>
          <a:xfrm>
            <a:off x="5103486" y="5552754"/>
            <a:ext cx="3337089" cy="348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FF00"/>
                </a:solidFill>
              </a:rPr>
              <a:t>Manufacturing</a:t>
            </a:r>
            <a:endParaRPr lang="en-AU" sz="2400" dirty="0" err="1" smtClean="0">
              <a:solidFill>
                <a:srgbClr val="FFFF00"/>
              </a:solidFill>
            </a:endParaRPr>
          </a:p>
        </p:txBody>
      </p:sp>
      <p:sp>
        <p:nvSpPr>
          <p:cNvPr id="21" name="Rectangle 20"/>
          <p:cNvSpPr/>
          <p:nvPr/>
        </p:nvSpPr>
        <p:spPr>
          <a:xfrm>
            <a:off x="8108238" y="4841240"/>
            <a:ext cx="1557709" cy="329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Insurance</a:t>
            </a:r>
            <a:endParaRPr lang="en-AU" sz="2400" dirty="0" err="1" smtClean="0">
              <a:solidFill>
                <a:schemeClr val="tx1"/>
              </a:solidFill>
            </a:endParaRPr>
          </a:p>
        </p:txBody>
      </p:sp>
      <p:sp>
        <p:nvSpPr>
          <p:cNvPr id="22" name="Title 2"/>
          <p:cNvSpPr txBox="1">
            <a:spLocks/>
          </p:cNvSpPr>
          <p:nvPr/>
        </p:nvSpPr>
        <p:spPr>
          <a:xfrm>
            <a:off x="1300042" y="266974"/>
            <a:ext cx="10535642" cy="863600"/>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de-AT" dirty="0" smtClean="0"/>
              <a:t>Capgemini has done IoT projects in many sectors</a:t>
            </a:r>
            <a:endParaRPr lang="de-AT" dirty="0"/>
          </a:p>
        </p:txBody>
      </p:sp>
    </p:spTree>
    <p:extLst>
      <p:ext uri="{BB962C8B-B14F-4D97-AF65-F5344CB8AC3E}">
        <p14:creationId xmlns:p14="http://schemas.microsoft.com/office/powerpoint/2010/main" val="2504523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528048" y="2946391"/>
            <a:ext cx="5255965" cy="1418714"/>
          </a:xfrm>
        </p:spPr>
        <p:txBody>
          <a:bodyPr>
            <a:normAutofit fontScale="85000" lnSpcReduction="10000"/>
          </a:bodyPr>
          <a:lstStyle/>
          <a:p>
            <a:r>
              <a:rPr lang="de-AT" dirty="0" smtClean="0"/>
              <a:t>That‘s it, you build your first prototype!</a:t>
            </a:r>
          </a:p>
          <a:p>
            <a:r>
              <a:rPr lang="de-AT" sz="1600" dirty="0" smtClean="0"/>
              <a:t>For more info, contact: Thomas.delissen@capgemini.com</a:t>
            </a:r>
            <a:endParaRPr lang="de-AT" sz="1600" dirty="0"/>
          </a:p>
        </p:txBody>
      </p:sp>
    </p:spTree>
    <p:extLst>
      <p:ext uri="{BB962C8B-B14F-4D97-AF65-F5344CB8AC3E}">
        <p14:creationId xmlns:p14="http://schemas.microsoft.com/office/powerpoint/2010/main" val="1806832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3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2063552" y="3913792"/>
            <a:ext cx="2994439" cy="894840"/>
          </a:xfrm>
        </p:spPr>
        <p:txBody>
          <a:bodyPr/>
          <a:lstStyle/>
          <a:p>
            <a:r>
              <a:rPr lang="de-AT" dirty="0" smtClean="0"/>
              <a:t>Contains a 10 step plan to do IoT: This </a:t>
            </a:r>
            <a:r>
              <a:rPr lang="de-AT" dirty="0"/>
              <a:t>presentation focuses on steps 3 - 6, and provides a practical approach on how to setup your ‚Thing</a:t>
            </a:r>
            <a:r>
              <a:rPr lang="de-AT" dirty="0" smtClean="0"/>
              <a:t>‘. </a:t>
            </a:r>
            <a:endParaRPr lang="de-AT" dirty="0"/>
          </a:p>
          <a:p>
            <a:endParaRPr lang="de-AT" dirty="0"/>
          </a:p>
        </p:txBody>
      </p:sp>
      <p:sp>
        <p:nvSpPr>
          <p:cNvPr id="10" name="Text Placeholder 9"/>
          <p:cNvSpPr>
            <a:spLocks noGrp="1"/>
          </p:cNvSpPr>
          <p:nvPr>
            <p:ph type="body" sz="quarter" idx="13"/>
          </p:nvPr>
        </p:nvSpPr>
        <p:spPr/>
        <p:txBody>
          <a:bodyPr/>
          <a:lstStyle/>
          <a:p>
            <a:r>
              <a:rPr lang="de-AT" dirty="0" smtClean="0"/>
              <a:t>Capgemini Internal: There </a:t>
            </a:r>
            <a:r>
              <a:rPr lang="de-AT" dirty="0"/>
              <a:t>is also the German IoT </a:t>
            </a:r>
            <a:r>
              <a:rPr lang="de-AT" dirty="0" smtClean="0"/>
              <a:t>community, we are part of: </a:t>
            </a:r>
            <a:r>
              <a:rPr lang="en-US" dirty="0" smtClean="0">
                <a:hlinkClick r:id="rId2"/>
              </a:rPr>
              <a:t>https</a:t>
            </a:r>
            <a:r>
              <a:rPr lang="en-US" dirty="0">
                <a:hlinkClick r:id="rId2"/>
              </a:rPr>
              <a:t>://km3.capgemini.com/community/1050485</a:t>
            </a:r>
            <a:endParaRPr lang="en-US" dirty="0"/>
          </a:p>
          <a:p>
            <a:endParaRPr lang="de-AT" dirty="0"/>
          </a:p>
        </p:txBody>
      </p:sp>
      <p:sp>
        <p:nvSpPr>
          <p:cNvPr id="7" name="Text Placeholder 6"/>
          <p:cNvSpPr>
            <a:spLocks noGrp="1"/>
          </p:cNvSpPr>
          <p:nvPr>
            <p:ph type="body" sz="quarter" idx="10"/>
          </p:nvPr>
        </p:nvSpPr>
        <p:spPr/>
        <p:txBody>
          <a:bodyPr/>
          <a:lstStyle/>
          <a:p>
            <a:r>
              <a:rPr lang="de-AT" dirty="0" smtClean="0"/>
              <a:t>See the dedicated IoT site from Capgemini, containing several articles and our approach for monetizing IoT:</a:t>
            </a:r>
            <a:endParaRPr lang="de-AT" dirty="0"/>
          </a:p>
        </p:txBody>
      </p:sp>
      <p:sp>
        <p:nvSpPr>
          <p:cNvPr id="8" name="Text Placeholder 7"/>
          <p:cNvSpPr>
            <a:spLocks noGrp="1"/>
          </p:cNvSpPr>
          <p:nvPr>
            <p:ph type="body" sz="quarter" idx="11"/>
          </p:nvPr>
        </p:nvSpPr>
        <p:spPr/>
        <p:txBody>
          <a:bodyPr/>
          <a:lstStyle/>
          <a:p>
            <a:r>
              <a:rPr lang="de-AT" dirty="0">
                <a:hlinkClick r:id="rId3"/>
              </a:rPr>
              <a:t>https://more.capgemini.com/beyond-the-buzz/monetizing-internet-of-things/</a:t>
            </a:r>
            <a:endParaRPr lang="de-AT" dirty="0"/>
          </a:p>
          <a:p>
            <a:endParaRPr lang="de-AT" dirty="0"/>
          </a:p>
        </p:txBody>
      </p:sp>
      <p:sp>
        <p:nvSpPr>
          <p:cNvPr id="11" name="Text Placeholder 10"/>
          <p:cNvSpPr>
            <a:spLocks noGrp="1"/>
          </p:cNvSpPr>
          <p:nvPr>
            <p:ph type="body" sz="quarter" idx="14"/>
          </p:nvPr>
        </p:nvSpPr>
        <p:spPr>
          <a:xfrm>
            <a:off x="7320136" y="5060697"/>
            <a:ext cx="4391869" cy="729525"/>
          </a:xfrm>
        </p:spPr>
        <p:txBody>
          <a:bodyPr/>
          <a:lstStyle/>
          <a:p>
            <a:endParaRPr lang="de-AT"/>
          </a:p>
        </p:txBody>
      </p:sp>
      <p:sp>
        <p:nvSpPr>
          <p:cNvPr id="12" name="Text Placeholder 11"/>
          <p:cNvSpPr>
            <a:spLocks noGrp="1"/>
          </p:cNvSpPr>
          <p:nvPr>
            <p:ph type="body" sz="quarter" idx="15"/>
          </p:nvPr>
        </p:nvSpPr>
        <p:spPr>
          <a:xfrm>
            <a:off x="7320136" y="3086821"/>
            <a:ext cx="4391869" cy="974725"/>
          </a:xfrm>
        </p:spPr>
        <p:txBody>
          <a:bodyPr/>
          <a:lstStyle/>
          <a:p>
            <a:endParaRPr lang="de-AT"/>
          </a:p>
        </p:txBody>
      </p:sp>
      <p:sp>
        <p:nvSpPr>
          <p:cNvPr id="6" name="Title 5"/>
          <p:cNvSpPr>
            <a:spLocks noGrp="1"/>
          </p:cNvSpPr>
          <p:nvPr>
            <p:ph type="title"/>
          </p:nvPr>
        </p:nvSpPr>
        <p:spPr/>
        <p:txBody>
          <a:bodyPr/>
          <a:lstStyle/>
          <a:p>
            <a:r>
              <a:rPr lang="de-AT" dirty="0" smtClean="0"/>
              <a:t>Capgemini has extensive experience in the IoT arena</a:t>
            </a:r>
            <a:endParaRPr lang="de-AT" dirty="0"/>
          </a:p>
        </p:txBody>
      </p:sp>
      <p:pic>
        <p:nvPicPr>
          <p:cNvPr id="13" name="Picture 12"/>
          <p:cNvPicPr>
            <a:picLocks noChangeAspect="1"/>
          </p:cNvPicPr>
          <p:nvPr/>
        </p:nvPicPr>
        <p:blipFill>
          <a:blip r:embed="rId4"/>
          <a:stretch>
            <a:fillRect/>
          </a:stretch>
        </p:blipFill>
        <p:spPr>
          <a:xfrm>
            <a:off x="6888088" y="836712"/>
            <a:ext cx="4938514" cy="517574"/>
          </a:xfrm>
          <a:prstGeom prst="rect">
            <a:avLst/>
          </a:prstGeom>
        </p:spPr>
      </p:pic>
      <p:pic>
        <p:nvPicPr>
          <p:cNvPr id="14" name="Picture 13"/>
          <p:cNvPicPr>
            <a:picLocks noChangeAspect="1"/>
          </p:cNvPicPr>
          <p:nvPr/>
        </p:nvPicPr>
        <p:blipFill>
          <a:blip r:embed="rId5"/>
          <a:stretch>
            <a:fillRect/>
          </a:stretch>
        </p:blipFill>
        <p:spPr>
          <a:xfrm>
            <a:off x="7037437" y="1448215"/>
            <a:ext cx="4789165" cy="468617"/>
          </a:xfrm>
          <a:prstGeom prst="rect">
            <a:avLst/>
          </a:prstGeom>
        </p:spPr>
      </p:pic>
      <p:pic>
        <p:nvPicPr>
          <p:cNvPr id="15" name="Picture 14"/>
          <p:cNvPicPr>
            <a:picLocks noChangeAspect="1"/>
          </p:cNvPicPr>
          <p:nvPr/>
        </p:nvPicPr>
        <p:blipFill>
          <a:blip r:embed="rId6"/>
          <a:stretch>
            <a:fillRect/>
          </a:stretch>
        </p:blipFill>
        <p:spPr>
          <a:xfrm>
            <a:off x="7004100" y="1983368"/>
            <a:ext cx="4822502" cy="509528"/>
          </a:xfrm>
          <a:prstGeom prst="rect">
            <a:avLst/>
          </a:prstGeom>
        </p:spPr>
      </p:pic>
      <p:pic>
        <p:nvPicPr>
          <p:cNvPr id="16" name="Picture 15"/>
          <p:cNvPicPr>
            <a:picLocks noChangeAspect="1"/>
          </p:cNvPicPr>
          <p:nvPr/>
        </p:nvPicPr>
        <p:blipFill>
          <a:blip r:embed="rId7"/>
          <a:stretch>
            <a:fillRect/>
          </a:stretch>
        </p:blipFill>
        <p:spPr>
          <a:xfrm>
            <a:off x="7037437" y="2556307"/>
            <a:ext cx="4800977" cy="440645"/>
          </a:xfrm>
          <a:prstGeom prst="rect">
            <a:avLst/>
          </a:prstGeom>
        </p:spPr>
      </p:pic>
      <p:pic>
        <p:nvPicPr>
          <p:cNvPr id="17" name="Picture 16"/>
          <p:cNvPicPr>
            <a:picLocks noChangeAspect="1"/>
          </p:cNvPicPr>
          <p:nvPr/>
        </p:nvPicPr>
        <p:blipFill>
          <a:blip r:embed="rId8"/>
          <a:stretch>
            <a:fillRect/>
          </a:stretch>
        </p:blipFill>
        <p:spPr>
          <a:xfrm>
            <a:off x="7104112" y="3082733"/>
            <a:ext cx="4734302" cy="487431"/>
          </a:xfrm>
          <a:prstGeom prst="rect">
            <a:avLst/>
          </a:prstGeom>
        </p:spPr>
      </p:pic>
      <p:pic>
        <p:nvPicPr>
          <p:cNvPr id="18" name="Picture 17"/>
          <p:cNvPicPr>
            <a:picLocks noChangeAspect="1"/>
          </p:cNvPicPr>
          <p:nvPr/>
        </p:nvPicPr>
        <p:blipFill>
          <a:blip r:embed="rId9"/>
          <a:stretch>
            <a:fillRect/>
          </a:stretch>
        </p:blipFill>
        <p:spPr>
          <a:xfrm>
            <a:off x="7104113" y="3667555"/>
            <a:ext cx="4722490" cy="504086"/>
          </a:xfrm>
          <a:prstGeom prst="rect">
            <a:avLst/>
          </a:prstGeom>
        </p:spPr>
      </p:pic>
      <p:pic>
        <p:nvPicPr>
          <p:cNvPr id="19" name="Picture 18"/>
          <p:cNvPicPr>
            <a:picLocks noChangeAspect="1"/>
          </p:cNvPicPr>
          <p:nvPr/>
        </p:nvPicPr>
        <p:blipFill>
          <a:blip r:embed="rId10"/>
          <a:stretch>
            <a:fillRect/>
          </a:stretch>
        </p:blipFill>
        <p:spPr>
          <a:xfrm>
            <a:off x="7130592" y="4269032"/>
            <a:ext cx="4669532" cy="517709"/>
          </a:xfrm>
          <a:prstGeom prst="rect">
            <a:avLst/>
          </a:prstGeom>
        </p:spPr>
      </p:pic>
      <p:pic>
        <p:nvPicPr>
          <p:cNvPr id="20" name="Picture 19"/>
          <p:cNvPicPr>
            <a:picLocks noChangeAspect="1"/>
          </p:cNvPicPr>
          <p:nvPr/>
        </p:nvPicPr>
        <p:blipFill>
          <a:blip r:embed="rId11"/>
          <a:stretch>
            <a:fillRect/>
          </a:stretch>
        </p:blipFill>
        <p:spPr>
          <a:xfrm>
            <a:off x="7130591" y="4895383"/>
            <a:ext cx="4694869" cy="560804"/>
          </a:xfrm>
          <a:prstGeom prst="rect">
            <a:avLst/>
          </a:prstGeom>
        </p:spPr>
      </p:pic>
      <p:pic>
        <p:nvPicPr>
          <p:cNvPr id="21" name="Picture 20"/>
          <p:cNvPicPr>
            <a:picLocks noChangeAspect="1"/>
          </p:cNvPicPr>
          <p:nvPr/>
        </p:nvPicPr>
        <p:blipFill>
          <a:blip r:embed="rId12"/>
          <a:stretch>
            <a:fillRect/>
          </a:stretch>
        </p:blipFill>
        <p:spPr>
          <a:xfrm>
            <a:off x="7130591" y="5554228"/>
            <a:ext cx="4693626" cy="650601"/>
          </a:xfrm>
          <a:prstGeom prst="rect">
            <a:avLst/>
          </a:prstGeom>
        </p:spPr>
      </p:pic>
      <p:pic>
        <p:nvPicPr>
          <p:cNvPr id="22" name="Picture 21"/>
          <p:cNvPicPr>
            <a:picLocks noChangeAspect="1"/>
          </p:cNvPicPr>
          <p:nvPr/>
        </p:nvPicPr>
        <p:blipFill>
          <a:blip r:embed="rId13"/>
          <a:stretch>
            <a:fillRect/>
          </a:stretch>
        </p:blipFill>
        <p:spPr>
          <a:xfrm>
            <a:off x="7130591" y="6302870"/>
            <a:ext cx="4669533" cy="519917"/>
          </a:xfrm>
          <a:prstGeom prst="rect">
            <a:avLst/>
          </a:prstGeom>
        </p:spPr>
      </p:pic>
    </p:spTree>
    <p:extLst>
      <p:ext uri="{BB962C8B-B14F-4D97-AF65-F5344CB8AC3E}">
        <p14:creationId xmlns:p14="http://schemas.microsoft.com/office/powerpoint/2010/main" val="8623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de-AT" dirty="0" smtClean="0"/>
              <a:t>What do we mean with IoT? Let us start with explaining: ‚Things‘</a:t>
            </a:r>
            <a:endParaRPr lang="de-AT" dirty="0"/>
          </a:p>
        </p:txBody>
      </p:sp>
      <p:sp>
        <p:nvSpPr>
          <p:cNvPr id="11" name="Text Placeholder 10"/>
          <p:cNvSpPr>
            <a:spLocks noGrp="1"/>
          </p:cNvSpPr>
          <p:nvPr>
            <p:ph type="body" sz="quarter" idx="32"/>
          </p:nvPr>
        </p:nvSpPr>
        <p:spPr/>
        <p:txBody>
          <a:bodyPr/>
          <a:lstStyle/>
          <a:p>
            <a:r>
              <a:rPr lang="de-AT" dirty="0" smtClean="0"/>
              <a:t>‚Things‘ we are talking about usually devices that can have inputs, outputs and some way of transforming inputs into outputs</a:t>
            </a:r>
            <a:endParaRPr lang="de-AT" dirty="0"/>
          </a:p>
        </p:txBody>
      </p:sp>
      <p:sp>
        <p:nvSpPr>
          <p:cNvPr id="12" name="Rectangle 11"/>
          <p:cNvSpPr/>
          <p:nvPr/>
        </p:nvSpPr>
        <p:spPr>
          <a:xfrm>
            <a:off x="7248128" y="2708920"/>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Device</a:t>
            </a:r>
            <a:endParaRPr lang="de-AT" dirty="0"/>
          </a:p>
        </p:txBody>
      </p:sp>
      <p:sp>
        <p:nvSpPr>
          <p:cNvPr id="13" name="Rectangle 12"/>
          <p:cNvSpPr/>
          <p:nvPr/>
        </p:nvSpPr>
        <p:spPr>
          <a:xfrm>
            <a:off x="7248128" y="836712"/>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Sensor</a:t>
            </a:r>
            <a:endParaRPr lang="de-AT" dirty="0"/>
          </a:p>
        </p:txBody>
      </p:sp>
      <p:sp>
        <p:nvSpPr>
          <p:cNvPr id="14" name="Rectangle 13"/>
          <p:cNvSpPr/>
          <p:nvPr/>
        </p:nvSpPr>
        <p:spPr>
          <a:xfrm>
            <a:off x="7248128" y="4725144"/>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Actuator</a:t>
            </a:r>
            <a:endParaRPr lang="de-AT" dirty="0"/>
          </a:p>
        </p:txBody>
      </p:sp>
      <p:sp>
        <p:nvSpPr>
          <p:cNvPr id="15" name="Down Arrow 14"/>
          <p:cNvSpPr/>
          <p:nvPr/>
        </p:nvSpPr>
        <p:spPr>
          <a:xfrm>
            <a:off x="8220236" y="2168302"/>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Down Arrow 15"/>
          <p:cNvSpPr/>
          <p:nvPr/>
        </p:nvSpPr>
        <p:spPr>
          <a:xfrm>
            <a:off x="8193722" y="4041626"/>
            <a:ext cx="360040" cy="6835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2628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de-AT" dirty="0" smtClean="0"/>
              <a:t>What are sensors?</a:t>
            </a:r>
            <a:endParaRPr lang="de-AT" dirty="0"/>
          </a:p>
        </p:txBody>
      </p:sp>
      <p:sp>
        <p:nvSpPr>
          <p:cNvPr id="11" name="Text Placeholder 10"/>
          <p:cNvSpPr>
            <a:spLocks noGrp="1"/>
          </p:cNvSpPr>
          <p:nvPr>
            <p:ph type="body" sz="quarter" idx="32"/>
          </p:nvPr>
        </p:nvSpPr>
        <p:spPr/>
        <p:txBody>
          <a:bodyPr/>
          <a:lstStyle/>
          <a:p>
            <a:r>
              <a:rPr lang="de-AT" dirty="0" smtClean="0"/>
              <a:t>Sensors are all devices that can provide input to a device. Examples: </a:t>
            </a:r>
          </a:p>
          <a:p>
            <a:pPr marL="285750" indent="-285750">
              <a:buFontTx/>
              <a:buChar char="-"/>
            </a:pPr>
            <a:r>
              <a:rPr lang="de-AT" dirty="0" smtClean="0"/>
              <a:t>Temperature-sensor</a:t>
            </a:r>
          </a:p>
          <a:p>
            <a:pPr marL="285750" indent="-285750">
              <a:buFontTx/>
              <a:buChar char="-"/>
            </a:pPr>
            <a:r>
              <a:rPr lang="de-AT" dirty="0" smtClean="0"/>
              <a:t>Infra-red sensor</a:t>
            </a:r>
          </a:p>
          <a:p>
            <a:pPr marL="285750" indent="-285750">
              <a:buFontTx/>
              <a:buChar char="-"/>
            </a:pPr>
            <a:r>
              <a:rPr lang="de-AT" dirty="0" smtClean="0"/>
              <a:t>Buttons</a:t>
            </a:r>
          </a:p>
          <a:p>
            <a:pPr marL="285750" indent="-285750">
              <a:buFontTx/>
              <a:buChar char="-"/>
            </a:pPr>
            <a:r>
              <a:rPr lang="de-AT" dirty="0" smtClean="0"/>
              <a:t>Potentiometers (turn-buttons)</a:t>
            </a:r>
          </a:p>
          <a:p>
            <a:r>
              <a:rPr lang="de-AT" dirty="0" smtClean="0"/>
              <a:t>But also:</a:t>
            </a:r>
          </a:p>
          <a:p>
            <a:pPr marL="285750" indent="-285750">
              <a:buFontTx/>
              <a:buChar char="-"/>
            </a:pPr>
            <a:r>
              <a:rPr lang="de-AT" dirty="0" smtClean="0"/>
              <a:t>Keyboard</a:t>
            </a:r>
          </a:p>
          <a:p>
            <a:pPr marL="285750" indent="-285750">
              <a:buFontTx/>
              <a:buChar char="-"/>
            </a:pPr>
            <a:r>
              <a:rPr lang="de-AT" dirty="0" smtClean="0"/>
              <a:t>Mouse</a:t>
            </a:r>
          </a:p>
          <a:p>
            <a:pPr marL="285750" indent="-285750">
              <a:buFontTx/>
              <a:buChar char="-"/>
            </a:pPr>
            <a:r>
              <a:rPr lang="de-AT" u="sng" dirty="0" smtClean="0"/>
              <a:t>Wifi-receiver</a:t>
            </a:r>
            <a:endParaRPr lang="de-AT" u="sng" dirty="0"/>
          </a:p>
        </p:txBody>
      </p:sp>
      <p:sp>
        <p:nvSpPr>
          <p:cNvPr id="12" name="Rectangle 11"/>
          <p:cNvSpPr/>
          <p:nvPr/>
        </p:nvSpPr>
        <p:spPr>
          <a:xfrm>
            <a:off x="7248128" y="2708920"/>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Device</a:t>
            </a:r>
            <a:endParaRPr lang="de-AT" dirty="0"/>
          </a:p>
        </p:txBody>
      </p:sp>
      <p:sp>
        <p:nvSpPr>
          <p:cNvPr id="13" name="Rectangle 12"/>
          <p:cNvSpPr/>
          <p:nvPr/>
        </p:nvSpPr>
        <p:spPr>
          <a:xfrm>
            <a:off x="7248128" y="836712"/>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Sensor</a:t>
            </a:r>
            <a:endParaRPr lang="de-AT" dirty="0"/>
          </a:p>
        </p:txBody>
      </p:sp>
      <p:sp>
        <p:nvSpPr>
          <p:cNvPr id="14" name="Rectangle 13"/>
          <p:cNvSpPr/>
          <p:nvPr/>
        </p:nvSpPr>
        <p:spPr>
          <a:xfrm>
            <a:off x="7248128" y="4725144"/>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Actuator</a:t>
            </a:r>
            <a:endParaRPr lang="de-AT" dirty="0"/>
          </a:p>
        </p:txBody>
      </p:sp>
      <p:sp>
        <p:nvSpPr>
          <p:cNvPr id="15" name="Down Arrow 14"/>
          <p:cNvSpPr/>
          <p:nvPr/>
        </p:nvSpPr>
        <p:spPr>
          <a:xfrm>
            <a:off x="8220236" y="2168302"/>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Down Arrow 15"/>
          <p:cNvSpPr/>
          <p:nvPr/>
        </p:nvSpPr>
        <p:spPr>
          <a:xfrm>
            <a:off x="8193722" y="4041626"/>
            <a:ext cx="360040" cy="6835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3752" y="3095257"/>
            <a:ext cx="653802" cy="65380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3511" y="2420888"/>
            <a:ext cx="768085" cy="576064"/>
          </a:xfrm>
          <a:prstGeom prst="rect">
            <a:avLst/>
          </a:prstGeom>
        </p:spPr>
      </p:pic>
      <p:sp>
        <p:nvSpPr>
          <p:cNvPr id="7" name="AutoShape 4" descr="Bildergebnis für button arduin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AT"/>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2056" y="2996952"/>
            <a:ext cx="654968" cy="65496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94132" y="3860282"/>
            <a:ext cx="905783" cy="1062236"/>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0815" y="4999492"/>
            <a:ext cx="1318161" cy="969818"/>
          </a:xfrm>
          <a:prstGeom prst="rect">
            <a:avLst/>
          </a:prstGeom>
        </p:spPr>
      </p:pic>
    </p:spTree>
    <p:extLst>
      <p:ext uri="{BB962C8B-B14F-4D97-AF65-F5344CB8AC3E}">
        <p14:creationId xmlns:p14="http://schemas.microsoft.com/office/powerpoint/2010/main" val="3411980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de-AT" dirty="0" smtClean="0"/>
              <a:t>What do we mean with Devices?</a:t>
            </a:r>
            <a:endParaRPr lang="de-AT" dirty="0"/>
          </a:p>
        </p:txBody>
      </p:sp>
      <p:sp>
        <p:nvSpPr>
          <p:cNvPr id="11" name="Text Placeholder 10"/>
          <p:cNvSpPr>
            <a:spLocks noGrp="1"/>
          </p:cNvSpPr>
          <p:nvPr>
            <p:ph type="body" sz="quarter" idx="32"/>
          </p:nvPr>
        </p:nvSpPr>
        <p:spPr/>
        <p:txBody>
          <a:bodyPr/>
          <a:lstStyle/>
          <a:p>
            <a:r>
              <a:rPr lang="de-AT" dirty="0" smtClean="0"/>
              <a:t>Devices can be anything, really. But for hardware prototyping, it is usually a microcontroller, like an Arduino Uno or Raspberry Pi</a:t>
            </a:r>
            <a:endParaRPr lang="de-AT" dirty="0"/>
          </a:p>
        </p:txBody>
      </p:sp>
      <p:sp>
        <p:nvSpPr>
          <p:cNvPr id="12" name="Rectangle 11"/>
          <p:cNvSpPr/>
          <p:nvPr/>
        </p:nvSpPr>
        <p:spPr>
          <a:xfrm>
            <a:off x="7248128" y="2708920"/>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Devices:</a:t>
            </a:r>
          </a:p>
          <a:p>
            <a:pPr algn="ctr"/>
            <a:r>
              <a:rPr lang="de-AT" dirty="0" smtClean="0"/>
              <a:t>Microcontroller</a:t>
            </a:r>
            <a:endParaRPr lang="de-AT" dirty="0"/>
          </a:p>
        </p:txBody>
      </p:sp>
      <p:sp>
        <p:nvSpPr>
          <p:cNvPr id="13" name="Rectangle 12"/>
          <p:cNvSpPr/>
          <p:nvPr/>
        </p:nvSpPr>
        <p:spPr>
          <a:xfrm>
            <a:off x="7248128" y="836712"/>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Sensor</a:t>
            </a:r>
            <a:endParaRPr lang="de-AT" dirty="0"/>
          </a:p>
        </p:txBody>
      </p:sp>
      <p:sp>
        <p:nvSpPr>
          <p:cNvPr id="14" name="Rectangle 13"/>
          <p:cNvSpPr/>
          <p:nvPr/>
        </p:nvSpPr>
        <p:spPr>
          <a:xfrm>
            <a:off x="7248128" y="4725144"/>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Actuator</a:t>
            </a:r>
            <a:endParaRPr lang="de-AT" dirty="0"/>
          </a:p>
        </p:txBody>
      </p:sp>
      <p:sp>
        <p:nvSpPr>
          <p:cNvPr id="15" name="Down Arrow 14"/>
          <p:cNvSpPr/>
          <p:nvPr/>
        </p:nvSpPr>
        <p:spPr>
          <a:xfrm>
            <a:off x="8220236" y="2168302"/>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Down Arrow 15"/>
          <p:cNvSpPr/>
          <p:nvPr/>
        </p:nvSpPr>
        <p:spPr>
          <a:xfrm>
            <a:off x="8193722" y="4041626"/>
            <a:ext cx="360040" cy="6835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070" y="3694720"/>
            <a:ext cx="2060848" cy="206084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5694" y="3694720"/>
            <a:ext cx="3004881" cy="2060848"/>
          </a:xfrm>
          <a:prstGeom prst="rect">
            <a:avLst/>
          </a:prstGeom>
        </p:spPr>
      </p:pic>
      <p:sp>
        <p:nvSpPr>
          <p:cNvPr id="4" name="TextBox 3"/>
          <p:cNvSpPr txBox="1"/>
          <p:nvPr/>
        </p:nvSpPr>
        <p:spPr>
          <a:xfrm>
            <a:off x="911424" y="5880517"/>
            <a:ext cx="1614545" cy="369332"/>
          </a:xfrm>
          <a:prstGeom prst="rect">
            <a:avLst/>
          </a:prstGeom>
          <a:noFill/>
        </p:spPr>
        <p:txBody>
          <a:bodyPr wrap="none" rtlCol="0">
            <a:spAutoFit/>
          </a:bodyPr>
          <a:lstStyle/>
          <a:p>
            <a:r>
              <a:rPr lang="de-AT" dirty="0" smtClean="0">
                <a:solidFill>
                  <a:schemeClr val="bg1"/>
                </a:solidFill>
              </a:rPr>
              <a:t>Arduino Uno</a:t>
            </a:r>
            <a:endParaRPr lang="de-AT" dirty="0">
              <a:solidFill>
                <a:schemeClr val="bg1"/>
              </a:solidFill>
            </a:endParaRPr>
          </a:p>
        </p:txBody>
      </p:sp>
      <p:sp>
        <p:nvSpPr>
          <p:cNvPr id="17" name="TextBox 16"/>
          <p:cNvSpPr txBox="1"/>
          <p:nvPr/>
        </p:nvSpPr>
        <p:spPr>
          <a:xfrm>
            <a:off x="3719736" y="5836622"/>
            <a:ext cx="1569982" cy="369332"/>
          </a:xfrm>
          <a:prstGeom prst="rect">
            <a:avLst/>
          </a:prstGeom>
          <a:noFill/>
        </p:spPr>
        <p:txBody>
          <a:bodyPr wrap="none" rtlCol="0">
            <a:spAutoFit/>
          </a:bodyPr>
          <a:lstStyle/>
          <a:p>
            <a:r>
              <a:rPr lang="de-AT" dirty="0" smtClean="0"/>
              <a:t>Raspberri Pi</a:t>
            </a:r>
            <a:endParaRPr lang="de-AT" dirty="0"/>
          </a:p>
        </p:txBody>
      </p:sp>
    </p:spTree>
    <p:extLst>
      <p:ext uri="{BB962C8B-B14F-4D97-AF65-F5344CB8AC3E}">
        <p14:creationId xmlns:p14="http://schemas.microsoft.com/office/powerpoint/2010/main" val="2207224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de-AT" dirty="0" smtClean="0"/>
              <a:t>What do we mean with Actuators?</a:t>
            </a:r>
            <a:endParaRPr lang="de-AT" dirty="0"/>
          </a:p>
        </p:txBody>
      </p:sp>
      <p:sp>
        <p:nvSpPr>
          <p:cNvPr id="11" name="Text Placeholder 10"/>
          <p:cNvSpPr>
            <a:spLocks noGrp="1"/>
          </p:cNvSpPr>
          <p:nvPr>
            <p:ph type="body" sz="quarter" idx="32"/>
          </p:nvPr>
        </p:nvSpPr>
        <p:spPr/>
        <p:txBody>
          <a:bodyPr/>
          <a:lstStyle/>
          <a:p>
            <a:r>
              <a:rPr lang="de-AT" dirty="0" smtClean="0"/>
              <a:t>Actuators are things that do something based on a signal from the Devices, so the Output-devices:</a:t>
            </a:r>
          </a:p>
          <a:p>
            <a:pPr marL="285750" indent="-285750">
              <a:buFontTx/>
              <a:buChar char="-"/>
            </a:pPr>
            <a:r>
              <a:rPr lang="de-AT" dirty="0" smtClean="0"/>
              <a:t>Lights / LEDs</a:t>
            </a:r>
          </a:p>
          <a:p>
            <a:pPr marL="285750" indent="-285750">
              <a:buFontTx/>
              <a:buChar char="-"/>
            </a:pPr>
            <a:r>
              <a:rPr lang="de-AT" dirty="0" smtClean="0"/>
              <a:t>Speakers</a:t>
            </a:r>
          </a:p>
          <a:p>
            <a:pPr marL="285750" indent="-285750">
              <a:buFontTx/>
              <a:buChar char="-"/>
            </a:pPr>
            <a:r>
              <a:rPr lang="de-AT" dirty="0" smtClean="0"/>
              <a:t>Motors</a:t>
            </a:r>
          </a:p>
          <a:p>
            <a:pPr marL="285750" indent="-285750">
              <a:buFontTx/>
              <a:buChar char="-"/>
            </a:pPr>
            <a:r>
              <a:rPr lang="de-AT" dirty="0" smtClean="0"/>
              <a:t>LCD displays</a:t>
            </a:r>
          </a:p>
          <a:p>
            <a:r>
              <a:rPr lang="de-AT" dirty="0" smtClean="0"/>
              <a:t>But also:</a:t>
            </a:r>
          </a:p>
          <a:p>
            <a:pPr marL="285750" indent="-285750">
              <a:buFontTx/>
              <a:buChar char="-"/>
            </a:pPr>
            <a:r>
              <a:rPr lang="de-AT" dirty="0" smtClean="0"/>
              <a:t>Monitors</a:t>
            </a:r>
          </a:p>
          <a:p>
            <a:pPr marL="285750" indent="-285750">
              <a:buFontTx/>
              <a:buChar char="-"/>
            </a:pPr>
            <a:r>
              <a:rPr lang="de-AT" u="sng" dirty="0" smtClean="0"/>
              <a:t>Wifi transmitters</a:t>
            </a:r>
            <a:endParaRPr lang="de-AT" u="sng" dirty="0"/>
          </a:p>
        </p:txBody>
      </p:sp>
      <p:sp>
        <p:nvSpPr>
          <p:cNvPr id="12" name="Rectangle 11"/>
          <p:cNvSpPr/>
          <p:nvPr/>
        </p:nvSpPr>
        <p:spPr>
          <a:xfrm>
            <a:off x="7248128" y="2708920"/>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Devices:</a:t>
            </a:r>
          </a:p>
          <a:p>
            <a:pPr algn="ctr"/>
            <a:r>
              <a:rPr lang="de-AT" dirty="0" smtClean="0"/>
              <a:t>Microcontroller</a:t>
            </a:r>
            <a:endParaRPr lang="de-AT" dirty="0"/>
          </a:p>
        </p:txBody>
      </p:sp>
      <p:sp>
        <p:nvSpPr>
          <p:cNvPr id="13" name="Rectangle 12"/>
          <p:cNvSpPr/>
          <p:nvPr/>
        </p:nvSpPr>
        <p:spPr>
          <a:xfrm>
            <a:off x="7248128" y="836712"/>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Sensor</a:t>
            </a:r>
            <a:endParaRPr lang="de-AT" dirty="0"/>
          </a:p>
        </p:txBody>
      </p:sp>
      <p:sp>
        <p:nvSpPr>
          <p:cNvPr id="14" name="Rectangle 13"/>
          <p:cNvSpPr/>
          <p:nvPr/>
        </p:nvSpPr>
        <p:spPr>
          <a:xfrm>
            <a:off x="7248128" y="4725144"/>
            <a:ext cx="2304256" cy="129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Actuator</a:t>
            </a:r>
            <a:endParaRPr lang="de-AT" dirty="0"/>
          </a:p>
        </p:txBody>
      </p:sp>
      <p:sp>
        <p:nvSpPr>
          <p:cNvPr id="15" name="Down Arrow 14"/>
          <p:cNvSpPr/>
          <p:nvPr/>
        </p:nvSpPr>
        <p:spPr>
          <a:xfrm>
            <a:off x="8220236" y="2168302"/>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Down Arrow 15"/>
          <p:cNvSpPr/>
          <p:nvPr/>
        </p:nvSpPr>
        <p:spPr>
          <a:xfrm>
            <a:off x="8193722" y="4041626"/>
            <a:ext cx="360040" cy="6835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175937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BCD37BB4750CD4AB71644D9C6C8F530" ma:contentTypeVersion="2" ma:contentTypeDescription="Create a new document." ma:contentTypeScope="" ma:versionID="bc3151aabbdde845c5ae901c203bc2c8">
  <xsd:schema xmlns:xsd="http://www.w3.org/2001/XMLSchema" xmlns:xs="http://www.w3.org/2001/XMLSchema" xmlns:p="http://schemas.microsoft.com/office/2006/metadata/properties" xmlns:ns2="33b7d7f5-1e33-47ec-8cc5-75be77f302d7" targetNamespace="http://schemas.microsoft.com/office/2006/metadata/properties" ma:root="true" ma:fieldsID="36e744c9acba81a46ee98d734b2ed5b1" ns2:_="">
    <xsd:import namespace="33b7d7f5-1e33-47ec-8cc5-75be77f302d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b7d7f5-1e33-47ec-8cc5-75be77f302d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996672-0C9A-4900-A1C7-A48CD84675AF}">
  <ds:schemaRefs>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http://purl.org/dc/terms/"/>
    <ds:schemaRef ds:uri="33b7d7f5-1e33-47ec-8cc5-75be77f302d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554F075-4539-42A4-BA6B-E13F2835B8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b7d7f5-1e33-47ec-8cc5-75be77f302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1A95E7-89AE-4F56-A9FC-D78CB3DCB3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Capgemini_Template</Template>
  <TotalTime>0</TotalTime>
  <Words>2851</Words>
  <Application>Microsoft Office PowerPoint</Application>
  <PresentationFormat>Widescreen</PresentationFormat>
  <Paragraphs>438</Paragraphs>
  <Slides>41</Slides>
  <Notes>1</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41</vt:i4>
      </vt:variant>
    </vt:vector>
  </HeadingPairs>
  <TitlesOfParts>
    <vt:vector size="51" baseType="lpstr">
      <vt:lpstr>Arial</vt:lpstr>
      <vt:lpstr>Calibri</vt:lpstr>
      <vt:lpstr>Georgia</vt:lpstr>
      <vt:lpstr>Verdana</vt:lpstr>
      <vt:lpstr>Wingdings</vt:lpstr>
      <vt:lpstr>Capgemini 2017_Cover slides</vt:lpstr>
      <vt:lpstr>Section slides</vt:lpstr>
      <vt:lpstr>Content Layouts</vt:lpstr>
      <vt:lpstr>Content and Image Layouts</vt:lpstr>
      <vt:lpstr>think-cell Slide</vt:lpstr>
      <vt:lpstr>PowerPoint Presentation</vt:lpstr>
      <vt:lpstr>Goal of this slidedeck</vt:lpstr>
      <vt:lpstr>Capgemini IoT Global Practices</vt:lpstr>
      <vt:lpstr>PowerPoint Presentation</vt:lpstr>
      <vt:lpstr>Capgemini has extensive experience in the IoT arena</vt:lpstr>
      <vt:lpstr>What do we mean with IoT? Let us start with explaining: ‚Things‘</vt:lpstr>
      <vt:lpstr>What are sensors?</vt:lpstr>
      <vt:lpstr>What do we mean with Devices?</vt:lpstr>
      <vt:lpstr>What do we mean with Actuators?</vt:lpstr>
      <vt:lpstr>You can hook up the devices mentioned to the internet!</vt:lpstr>
      <vt:lpstr> General use case pattern for IoT</vt:lpstr>
      <vt:lpstr>Some observations regarding IoT use cases</vt:lpstr>
      <vt:lpstr>Use Cases: method/approach, meta information, clustering (slide from IoT-Community_Use-Cases-Overview)</vt:lpstr>
      <vt:lpstr>So IoT is not just about the device!</vt:lpstr>
      <vt:lpstr>PowerPoint Presentation</vt:lpstr>
      <vt:lpstr>PowerPoint Presentation</vt:lpstr>
      <vt:lpstr>Some remarks up front</vt:lpstr>
      <vt:lpstr>Some Usefull links</vt:lpstr>
      <vt:lpstr>You need the following items for this tutorial:</vt:lpstr>
      <vt:lpstr>Connecting to the Uno</vt:lpstr>
      <vt:lpstr>Connecting to the Uno</vt:lpstr>
      <vt:lpstr>Connecting to the Uno</vt:lpstr>
      <vt:lpstr>Connecting to the Uno</vt:lpstr>
      <vt:lpstr>Connecting to the Uno</vt:lpstr>
      <vt:lpstr>Connecting to the Uno</vt:lpstr>
      <vt:lpstr>Connecting to the Uno</vt:lpstr>
      <vt:lpstr>Well done!</vt:lpstr>
      <vt:lpstr>PowerPoint Presentation</vt:lpstr>
      <vt:lpstr>Connecting the IR sensor and IR Receiver to Arduino Uno </vt:lpstr>
      <vt:lpstr>Connecting the IR sensor and IR Receiver to Arduino Uno </vt:lpstr>
      <vt:lpstr>Connecting the IR sensor and IR Receiver to Arduino Uno</vt:lpstr>
      <vt:lpstr>Connecting the IR sensor and IR Receiver to Arduino Uno</vt:lpstr>
      <vt:lpstr>Connecting the IR sensor and IR Receiver to Arduino Uno</vt:lpstr>
      <vt:lpstr>Connecting the IR sensor and IR Receiver to Arduino Uno</vt:lpstr>
      <vt:lpstr>Connecting the IR sensor and IR Receiver to Arduino Uno</vt:lpstr>
      <vt:lpstr>Connecting the IR sensor and IR Receiver to Arduino Uno</vt:lpstr>
      <vt:lpstr>Connecting the IR sensor and IR Receiver to Arduino Uno</vt:lpstr>
      <vt:lpstr>Connecting the IR sensor and IR Receiver to Arduino Uno</vt:lpstr>
      <vt:lpstr>Connecting the IR sensor and IR Receiver to Arduino Uno</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Vanhee, Dree</dc:creator>
  <cp:lastModifiedBy>Delissen, Thomas</cp:lastModifiedBy>
  <cp:revision>80</cp:revision>
  <dcterms:created xsi:type="dcterms:W3CDTF">2017-10-24T12:26:57Z</dcterms:created>
  <dcterms:modified xsi:type="dcterms:W3CDTF">2017-11-22T15:27:38Z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0x0101007BCD37BB4750CD4AB71644D9C6C8F530</vt:lpwstr>
  </property>
</Properties>
</file>